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71" r:id="rId5"/>
    <p:sldId id="261" r:id="rId6"/>
    <p:sldId id="263" r:id="rId7"/>
    <p:sldId id="264" r:id="rId8"/>
    <p:sldId id="265" r:id="rId9"/>
    <p:sldId id="267" r:id="rId10"/>
    <p:sldId id="268" r:id="rId11"/>
    <p:sldId id="269" r:id="rId12"/>
    <p:sldId id="279" r:id="rId13"/>
    <p:sldId id="278" r:id="rId14"/>
    <p:sldId id="277" r:id="rId15"/>
    <p:sldId id="292" r:id="rId16"/>
    <p:sldId id="293" r:id="rId17"/>
    <p:sldId id="273" r:id="rId18"/>
    <p:sldId id="274" r:id="rId19"/>
    <p:sldId id="275" r:id="rId20"/>
    <p:sldId id="272" r:id="rId21"/>
    <p:sldId id="266" r:id="rId22"/>
    <p:sldId id="281" r:id="rId23"/>
    <p:sldId id="282" r:id="rId24"/>
    <p:sldId id="283" r:id="rId25"/>
    <p:sldId id="291"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p:scale>
          <a:sx n="76" d="100"/>
          <a:sy n="76" d="100"/>
        </p:scale>
        <p:origin x="-1242"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C2DC1-DAA7-114D-BF9F-41CF489957DE}" type="datetimeFigureOut">
              <a:rPr lang="en-US" smtClean="0"/>
              <a:t>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F81B0-A268-464A-A232-BB94016941D9}" type="slidenum">
              <a:rPr lang="en-US" smtClean="0"/>
              <a:t>‹#›</a:t>
            </a:fld>
            <a:endParaRPr lang="en-US"/>
          </a:p>
        </p:txBody>
      </p:sp>
    </p:spTree>
    <p:extLst>
      <p:ext uri="{BB962C8B-B14F-4D97-AF65-F5344CB8AC3E}">
        <p14:creationId xmlns:p14="http://schemas.microsoft.com/office/powerpoint/2010/main" val="14358363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Durham, C., &amp; Sherwood, G. (2008). Education to bridge the quality gap: a case study approach. </a:t>
            </a:r>
            <a:r>
              <a:rPr lang="en-US" i="1" dirty="0" smtClean="0"/>
              <a:t>Urologic Nursing</a:t>
            </a:r>
            <a:r>
              <a:rPr lang="en-US" dirty="0" smtClean="0"/>
              <a:t>, </a:t>
            </a:r>
            <a:r>
              <a:rPr lang="en-US" i="1" dirty="0" smtClean="0"/>
              <a:t>28</a:t>
            </a:r>
            <a:r>
              <a:rPr lang="en-US" dirty="0" smtClean="0"/>
              <a:t>(6), 431. </a:t>
            </a:r>
            <a:endParaRPr lang="en-US" dirty="0"/>
          </a:p>
        </p:txBody>
      </p:sp>
      <p:sp>
        <p:nvSpPr>
          <p:cNvPr id="4" name="Slide Number Placeholder 3"/>
          <p:cNvSpPr>
            <a:spLocks noGrp="1"/>
          </p:cNvSpPr>
          <p:nvPr>
            <p:ph type="sldNum" sz="quarter" idx="10"/>
          </p:nvPr>
        </p:nvSpPr>
        <p:spPr/>
        <p:txBody>
          <a:bodyPr/>
          <a:lstStyle/>
          <a:p>
            <a:fld id="{DC5F81B0-A268-464A-A232-BB94016941D9}" type="slidenum">
              <a:rPr lang="en-US" smtClean="0"/>
              <a:t>19</a:t>
            </a:fld>
            <a:endParaRPr lang="en-US"/>
          </a:p>
        </p:txBody>
      </p:sp>
    </p:spTree>
    <p:extLst>
      <p:ext uri="{BB962C8B-B14F-4D97-AF65-F5344CB8AC3E}">
        <p14:creationId xmlns:p14="http://schemas.microsoft.com/office/powerpoint/2010/main" val="18100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B801C14-C0C8-48D5-809D-7CC9431459AB}" type="datetimeFigureOut">
              <a:rPr lang="en-US" smtClean="0"/>
              <a:t>12/3/2012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ADD023-A157-4DB5-BEB2-572B7701647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B801C14-C0C8-48D5-809D-7CC9431459AB}" type="datetimeFigureOut">
              <a:rPr lang="en-US" smtClean="0"/>
              <a:t>12/3/2012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ADD023-A157-4DB5-BEB2-572B770164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B801C14-C0C8-48D5-809D-7CC9431459AB}" type="datetimeFigureOut">
              <a:rPr lang="en-US" smtClean="0"/>
              <a:t>12/3/2012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6ADD023-A157-4DB5-BEB2-572B7701647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B801C14-C0C8-48D5-809D-7CC9431459AB}" type="datetimeFigureOut">
              <a:rPr lang="en-US" smtClean="0"/>
              <a:t>12/3/2012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6ADD023-A157-4DB5-BEB2-572B770164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B801C14-C0C8-48D5-809D-7CC9431459AB}" type="datetimeFigureOut">
              <a:rPr lang="en-US" smtClean="0"/>
              <a:t>12/3/2012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6ADD023-A157-4DB5-BEB2-572B77016477}" type="slidenum">
              <a:rPr lang="en-US" smtClean="0"/>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B801C14-C0C8-48D5-809D-7CC9431459AB}" type="datetimeFigureOut">
              <a:rPr lang="en-US" smtClean="0"/>
              <a:t>12/3/2012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ADD023-A157-4DB5-BEB2-572B770164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7375"/>
            <a:ext cx="7772400" cy="3146425"/>
          </a:xfrm>
        </p:spPr>
        <p:txBody>
          <a:bodyPr>
            <a:normAutofit fontScale="90000"/>
          </a:bodyPr>
          <a:lstStyle/>
          <a:p>
            <a:r>
              <a:rPr lang="en-US" sz="67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sz="67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sz="67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sz="67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sz="67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sz="67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sz="67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sz="67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en-US" dirty="0"/>
          </a:p>
        </p:txBody>
      </p:sp>
      <p:sp>
        <p:nvSpPr>
          <p:cNvPr id="3" name="Subtitle 2"/>
          <p:cNvSpPr>
            <a:spLocks noGrp="1"/>
          </p:cNvSpPr>
          <p:nvPr>
            <p:ph type="subTitle" idx="1"/>
          </p:nvPr>
        </p:nvSpPr>
        <p:spPr>
          <a:xfrm>
            <a:off x="3239389" y="3886200"/>
            <a:ext cx="5114778" cy="1101248"/>
          </a:xfrm>
        </p:spPr>
        <p:txBody>
          <a:bodyPr>
            <a:noAutofit/>
          </a:bodyPr>
          <a:lstStyle/>
          <a:p>
            <a:pPr algn="ctr"/>
            <a:r>
              <a:rPr lang="en-US" sz="2800" u="sng" dirty="0" smtClean="0">
                <a:solidFill>
                  <a:schemeClr val="tx2">
                    <a:lumMod val="20000"/>
                    <a:lumOff val="80000"/>
                  </a:schemeClr>
                </a:solidFill>
              </a:rPr>
              <a:t>Group 5 Members: </a:t>
            </a:r>
            <a:r>
              <a:rPr lang="en-US" sz="2800" dirty="0" smtClean="0">
                <a:solidFill>
                  <a:schemeClr val="tx2">
                    <a:lumMod val="20000"/>
                    <a:lumOff val="80000"/>
                  </a:schemeClr>
                </a:solidFill>
              </a:rPr>
              <a:t>Cassaundra Braden, Niki DeWall, Mariah Lab, Michelle Johnston, Lori Steffes, &amp; Wendy Webster</a:t>
            </a:r>
            <a:endParaRPr lang="en-US" sz="2800" dirty="0">
              <a:solidFill>
                <a:schemeClr val="tx2">
                  <a:lumMod val="20000"/>
                  <a:lumOff val="80000"/>
                </a:schemeClr>
              </a:solidFill>
            </a:endParaRPr>
          </a:p>
        </p:txBody>
      </p:sp>
      <p:sp>
        <p:nvSpPr>
          <p:cNvPr id="6" name="Rectangle 5"/>
          <p:cNvSpPr/>
          <p:nvPr/>
        </p:nvSpPr>
        <p:spPr>
          <a:xfrm>
            <a:off x="2667000" y="0"/>
            <a:ext cx="6259557" cy="3416320"/>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Practice Standards PowerPoint; </a:t>
            </a:r>
          </a:p>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QSEN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738940317"/>
      </p:ext>
    </p:extLst>
  </p:cSld>
  <p:clrMapOvr>
    <a:masterClrMapping/>
  </p:clrMapOvr>
  <mc:AlternateContent xmlns:mc="http://schemas.openxmlformats.org/markup-compatibility/2006" xmlns:p14="http://schemas.microsoft.com/office/powerpoint/2010/main">
    <mc:Choice Requires="p14">
      <p:transition spd="slow" p14:dur="3400" advTm="8000">
        <p14:reveal thruBlk="1"/>
      </p:transition>
    </mc:Choice>
    <mc:Fallback xmlns="">
      <p:transition spd="slow"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7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55" presetClass="entr" presetSubtype="0"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Teamwork and collaboration Competency</a:t>
            </a:r>
            <a:endParaRPr lang="en-US" dirty="0"/>
          </a:p>
        </p:txBody>
      </p:sp>
      <p:sp>
        <p:nvSpPr>
          <p:cNvPr id="3" name="Content Placeholder 2"/>
          <p:cNvSpPr>
            <a:spLocks noGrp="1"/>
          </p:cNvSpPr>
          <p:nvPr>
            <p:ph idx="1"/>
          </p:nvPr>
        </p:nvSpPr>
        <p:spPr>
          <a:xfrm>
            <a:off x="457200" y="1609416"/>
            <a:ext cx="7086600" cy="4334184"/>
          </a:xfrm>
        </p:spPr>
        <p:txBody>
          <a:bodyPr/>
          <a:lstStyle/>
          <a:p>
            <a:r>
              <a:rPr lang="en-US" sz="2800" dirty="0" smtClean="0"/>
              <a:t>QSEN has outlined what is needed for the nurse to learn.</a:t>
            </a:r>
          </a:p>
          <a:p>
            <a:r>
              <a:rPr lang="en-US" sz="2800" dirty="0" smtClean="0"/>
              <a:t> KSA’s are used as learning objectives for the nursing student or graduate.</a:t>
            </a:r>
          </a:p>
          <a:p>
            <a:r>
              <a:rPr lang="en-US" sz="2800" dirty="0" smtClean="0"/>
              <a:t>The KSA’s for teamwork and collaboration are different between pre-licensure nurses and graduate nurses (QSEN, 2012).</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10128751"/>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Competency Objectives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Lists what knowledge the nurse must have, what skills the nurse must show, and what attitudes the nurse must own</a:t>
            </a:r>
          </a:p>
          <a:p>
            <a:r>
              <a:rPr lang="en-US" dirty="0" smtClean="0"/>
              <a:t>Each category should be met to meet the goal of the competency</a:t>
            </a:r>
          </a:p>
          <a:p>
            <a:r>
              <a:rPr lang="en-US" dirty="0" smtClean="0"/>
              <a:t>Encompasses all knowledge, skill and attitude toward collaboration and teamwork</a:t>
            </a:r>
          </a:p>
          <a:p>
            <a:r>
              <a:rPr lang="en-US" dirty="0" smtClean="0"/>
              <a:t>The nurse must be aware of his/her attitude, knowledge, and skills of collaboration and able to stay flexible to improve the quality of their teamwork (</a:t>
            </a:r>
            <a:r>
              <a:rPr lang="en-US" dirty="0" err="1" smtClean="0"/>
              <a:t>Disch</a:t>
            </a:r>
            <a:r>
              <a:rPr lang="en-US" dirty="0" smtClean="0"/>
              <a:t>, 2012)</a:t>
            </a:r>
          </a:p>
          <a:p>
            <a:r>
              <a:rPr lang="en-US" dirty="0" smtClean="0"/>
              <a:t>The outcome: To inform and enhance the competency of the nurse to provide quality and safe care with the use of teamwork and collaboration with other members of the healthcare team (</a:t>
            </a:r>
            <a:r>
              <a:rPr lang="en-US" dirty="0" err="1" smtClean="0"/>
              <a:t>Disch</a:t>
            </a:r>
            <a:r>
              <a:rPr lang="en-US" dirty="0" smtClean="0"/>
              <a:t>, 2012)</a:t>
            </a:r>
            <a:endParaRPr lang="en-US" dirty="0"/>
          </a:p>
        </p:txBody>
      </p:sp>
    </p:spTree>
    <p:extLst>
      <p:ext uri="{BB962C8B-B14F-4D97-AF65-F5344CB8AC3E}">
        <p14:creationId xmlns:p14="http://schemas.microsoft.com/office/powerpoint/2010/main" val="2524743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EVIDENCE BASED PRACTICE</a:t>
            </a:r>
          </a:p>
        </p:txBody>
      </p:sp>
      <p:sp>
        <p:nvSpPr>
          <p:cNvPr id="3" name="Content Placeholder 2"/>
          <p:cNvSpPr>
            <a:spLocks noGrp="1"/>
          </p:cNvSpPr>
          <p:nvPr>
            <p:ph idx="1"/>
          </p:nvPr>
        </p:nvSpPr>
        <p:spPr/>
        <p:txBody>
          <a:bodyPr/>
          <a:lstStyle/>
          <a:p>
            <a:r>
              <a:rPr lang="en-US" dirty="0"/>
              <a:t>Often abbreviated EBP</a:t>
            </a:r>
          </a:p>
          <a:p>
            <a:r>
              <a:rPr lang="en-US" dirty="0"/>
              <a:t>EBP is the integration of clinical expertise, patient values, and the best research evidence into the decision making process for patient care (</a:t>
            </a:r>
            <a:r>
              <a:rPr lang="en-US" dirty="0" err="1"/>
              <a:t>Schardt</a:t>
            </a:r>
            <a:r>
              <a:rPr lang="en-US" dirty="0"/>
              <a:t>, 2010</a:t>
            </a:r>
            <a:r>
              <a:rPr lang="en-US" dirty="0" smtClean="0"/>
              <a: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114800"/>
            <a:ext cx="4352925" cy="2114550"/>
          </a:xfrm>
          <a:prstGeom prst="rect">
            <a:avLst/>
          </a:prstGeom>
        </p:spPr>
      </p:pic>
    </p:spTree>
    <p:extLst>
      <p:ext uri="{BB962C8B-B14F-4D97-AF65-F5344CB8AC3E}">
        <p14:creationId xmlns:p14="http://schemas.microsoft.com/office/powerpoint/2010/main" val="31106400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Evidence based practice</a:t>
            </a:r>
          </a:p>
        </p:txBody>
      </p:sp>
      <p:sp>
        <p:nvSpPr>
          <p:cNvPr id="3" name="Content Placeholder 2"/>
          <p:cNvSpPr>
            <a:spLocks noGrp="1"/>
          </p:cNvSpPr>
          <p:nvPr>
            <p:ph idx="1"/>
          </p:nvPr>
        </p:nvSpPr>
        <p:spPr/>
        <p:txBody>
          <a:bodyPr/>
          <a:lstStyle/>
          <a:p>
            <a:r>
              <a:rPr lang="en-US" dirty="0"/>
              <a:t>The evidence alone does not make a decision for you, however, it can help support the patient care process. The full collaboration of these three components into clinical decisions improves the opportunity for optimal clinical outcomes and quality of life.</a:t>
            </a:r>
          </a:p>
          <a:p>
            <a:r>
              <a:rPr lang="en-US" dirty="0"/>
              <a:t>Evidence-Based Practice requires new skills of the health care professional, including effective literature </a:t>
            </a:r>
            <a:r>
              <a:rPr lang="en-US" dirty="0" smtClean="0"/>
              <a:t>searching </a:t>
            </a:r>
            <a:r>
              <a:rPr lang="en-US" dirty="0"/>
              <a:t>and the use of formal rules of evidence in evaluating the literature. </a:t>
            </a:r>
          </a:p>
          <a:p>
            <a:endParaRPr lang="en-US" dirty="0"/>
          </a:p>
        </p:txBody>
      </p:sp>
    </p:spTree>
    <p:extLst>
      <p:ext uri="{BB962C8B-B14F-4D97-AF65-F5344CB8AC3E}">
        <p14:creationId xmlns:p14="http://schemas.microsoft.com/office/powerpoint/2010/main" val="15021141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steps of EBP</a:t>
            </a:r>
          </a:p>
        </p:txBody>
      </p:sp>
      <p:sp>
        <p:nvSpPr>
          <p:cNvPr id="3" name="Content Placeholder 2"/>
          <p:cNvSpPr>
            <a:spLocks noGrp="1"/>
          </p:cNvSpPr>
          <p:nvPr>
            <p:ph idx="1"/>
          </p:nvPr>
        </p:nvSpPr>
        <p:spPr>
          <a:xfrm>
            <a:off x="457200" y="1609416"/>
            <a:ext cx="7772400" cy="5248584"/>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algn="r"/>
            <a:endParaRPr lang="en-US" dirty="0"/>
          </a:p>
        </p:txBody>
      </p:sp>
      <p:pic>
        <p:nvPicPr>
          <p:cNvPr id="4" name="table"/>
          <p:cNvPicPr>
            <a:picLocks noChangeAspect="1"/>
          </p:cNvPicPr>
          <p:nvPr/>
        </p:nvPicPr>
        <p:blipFill>
          <a:blip r:embed="rId2"/>
          <a:stretch>
            <a:fillRect/>
          </a:stretch>
        </p:blipFill>
        <p:spPr>
          <a:xfrm>
            <a:off x="457200" y="1629459"/>
            <a:ext cx="7391400" cy="4847541"/>
          </a:xfrm>
          <a:prstGeom prst="rect">
            <a:avLst/>
          </a:prstGeom>
        </p:spPr>
      </p:pic>
      <p:sp>
        <p:nvSpPr>
          <p:cNvPr id="7" name="TextBox 6"/>
          <p:cNvSpPr txBox="1"/>
          <p:nvPr/>
        </p:nvSpPr>
        <p:spPr>
          <a:xfrm>
            <a:off x="6553200" y="6324600"/>
            <a:ext cx="1600200" cy="307777"/>
          </a:xfrm>
          <a:prstGeom prst="rect">
            <a:avLst/>
          </a:prstGeom>
          <a:noFill/>
        </p:spPr>
        <p:txBody>
          <a:bodyPr wrap="square" rtlCol="0">
            <a:spAutoFit/>
          </a:bodyPr>
          <a:lstStyle/>
          <a:p>
            <a:r>
              <a:rPr lang="en-US" sz="1400" dirty="0" smtClean="0"/>
              <a:t>   (</a:t>
            </a:r>
            <a:r>
              <a:rPr lang="en-US" sz="1400" dirty="0" err="1"/>
              <a:t>Schardt</a:t>
            </a:r>
            <a:r>
              <a:rPr lang="en-US" sz="1400" dirty="0"/>
              <a:t>, </a:t>
            </a:r>
            <a:r>
              <a:rPr lang="en-US" sz="1400" dirty="0" smtClean="0"/>
              <a:t>2010</a:t>
            </a:r>
            <a:r>
              <a:rPr lang="en-US" sz="1000" dirty="0" smtClean="0"/>
              <a:t>)</a:t>
            </a:r>
            <a:endParaRPr lang="en-US" sz="1000" dirty="0"/>
          </a:p>
        </p:txBody>
      </p:sp>
    </p:spTree>
    <p:extLst>
      <p:ext uri="{BB962C8B-B14F-4D97-AF65-F5344CB8AC3E}">
        <p14:creationId xmlns:p14="http://schemas.microsoft.com/office/powerpoint/2010/main" val="32487597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045" y="37011"/>
            <a:ext cx="7242048" cy="1219200"/>
          </a:xfrm>
        </p:spPr>
        <p:txBody>
          <a:bodyPr/>
          <a:lstStyle/>
          <a:p>
            <a:pPr algn="ctr"/>
            <a:r>
              <a:rPr lang="en-US" dirty="0" smtClean="0"/>
              <a:t>Quality and Improvement</a:t>
            </a:r>
            <a:br>
              <a:rPr lang="en-US" dirty="0" smtClean="0"/>
            </a:br>
            <a:r>
              <a:rPr lang="en-US" dirty="0" smtClean="0"/>
              <a:t>Standards</a:t>
            </a:r>
            <a:endParaRPr lang="en-US" dirty="0"/>
          </a:p>
        </p:txBody>
      </p:sp>
      <p:sp>
        <p:nvSpPr>
          <p:cNvPr id="3" name="Rectangle 2"/>
          <p:cNvSpPr/>
          <p:nvPr/>
        </p:nvSpPr>
        <p:spPr>
          <a:xfrm>
            <a:off x="23949" y="1447800"/>
            <a:ext cx="8077200" cy="5078313"/>
          </a:xfrm>
          <a:prstGeom prst="rect">
            <a:avLst/>
          </a:prstGeom>
        </p:spPr>
        <p:txBody>
          <a:bodyPr wrap="square">
            <a:spAutoFit/>
          </a:bodyPr>
          <a:lstStyle/>
          <a:p>
            <a:pPr marL="457200" indent="-457200">
              <a:buClr>
                <a:schemeClr val="tx2"/>
              </a:buClr>
              <a:buFont typeface="Courier New" pitchFamily="49" charset="0"/>
              <a:buChar char="o"/>
            </a:pPr>
            <a:r>
              <a:rPr lang="en-US" sz="2800" dirty="0" smtClean="0">
                <a:latin typeface="Times New Roman" pitchFamily="18" charset="0"/>
                <a:cs typeface="Times New Roman" pitchFamily="18" charset="0"/>
              </a:rPr>
              <a:t>Definition: “Use </a:t>
            </a:r>
            <a:r>
              <a:rPr lang="en-US" sz="2800" dirty="0">
                <a:latin typeface="Times New Roman" pitchFamily="18" charset="0"/>
                <a:cs typeface="Times New Roman" pitchFamily="18" charset="0"/>
              </a:rPr>
              <a:t>data to monitor the outcomes of care processes and use improvement methods to design and test changes to continuously improve the quality and safety of health care systems</a:t>
            </a:r>
            <a:r>
              <a:rPr lang="en-US" sz="2800" dirty="0" smtClean="0">
                <a:latin typeface="Times New Roman" pitchFamily="18" charset="0"/>
                <a:cs typeface="Times New Roman" pitchFamily="18" charset="0"/>
              </a:rPr>
              <a:t>.” (QSEN,  2012)</a:t>
            </a:r>
          </a:p>
          <a:p>
            <a:pPr>
              <a:buClr>
                <a:schemeClr val="tx2"/>
              </a:buClr>
            </a:pPr>
            <a:endParaRPr lang="en-US" sz="2800" dirty="0" smtClean="0">
              <a:latin typeface="Times New Roman" pitchFamily="18" charset="0"/>
              <a:cs typeface="Times New Roman" pitchFamily="18" charset="0"/>
            </a:endParaRPr>
          </a:p>
          <a:p>
            <a:pPr marL="457200" indent="-457200">
              <a:buClr>
                <a:schemeClr val="accent1"/>
              </a:buClr>
              <a:buFont typeface="Courier New" pitchFamily="49" charset="0"/>
              <a:buChar char="o"/>
            </a:pPr>
            <a:r>
              <a:rPr lang="en-US" sz="2800" dirty="0" smtClean="0">
                <a:latin typeface="Times New Roman" pitchFamily="18" charset="0"/>
                <a:cs typeface="Times New Roman" pitchFamily="18" charset="0"/>
              </a:rPr>
              <a:t>QSEN standards for Quality Improvement give health care professionals a rule of measurement against which we can judge our acquirement of knowledge and how we choose to put that knowledge to use.</a:t>
            </a:r>
          </a:p>
          <a:p>
            <a:r>
              <a:rPr lang="en-US" sz="1600" dirty="0" smtClean="0"/>
              <a:t> </a:t>
            </a:r>
          </a:p>
        </p:txBody>
      </p:sp>
    </p:spTree>
    <p:extLst>
      <p:ext uri="{BB962C8B-B14F-4D97-AF65-F5344CB8AC3E}">
        <p14:creationId xmlns:p14="http://schemas.microsoft.com/office/powerpoint/2010/main" val="176984597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76" y="21771"/>
            <a:ext cx="7242048" cy="1752600"/>
          </a:xfrm>
        </p:spPr>
        <p:txBody>
          <a:bodyPr>
            <a:normAutofit/>
          </a:bodyPr>
          <a:lstStyle/>
          <a:p>
            <a:pPr algn="ctr"/>
            <a:r>
              <a:rPr lang="en-US" dirty="0" smtClean="0"/>
              <a:t>Quality and improvement</a:t>
            </a:r>
            <a:br>
              <a:rPr lang="en-US" dirty="0" smtClean="0"/>
            </a:br>
            <a:r>
              <a:rPr lang="en-US" dirty="0" smtClean="0"/>
              <a:t>Standards objectives</a:t>
            </a:r>
            <a:br>
              <a:rPr lang="en-US" dirty="0" smtClean="0"/>
            </a:br>
            <a:endParaRPr lang="en-US" dirty="0"/>
          </a:p>
        </p:txBody>
      </p:sp>
      <p:sp>
        <p:nvSpPr>
          <p:cNvPr id="3" name="Rectangle 2"/>
          <p:cNvSpPr/>
          <p:nvPr/>
        </p:nvSpPr>
        <p:spPr>
          <a:xfrm>
            <a:off x="141514" y="1143000"/>
            <a:ext cx="7848600" cy="5909310"/>
          </a:xfrm>
          <a:prstGeom prst="rect">
            <a:avLst/>
          </a:prstGeom>
        </p:spPr>
        <p:txBody>
          <a:bodyPr wrap="square">
            <a:spAutoFit/>
          </a:bodyPr>
          <a:lstStyle/>
          <a:p>
            <a:r>
              <a:rPr lang="en-US" dirty="0">
                <a:latin typeface="Times New Roman" pitchFamily="18" charset="0"/>
                <a:cs typeface="Times New Roman" pitchFamily="18" charset="0"/>
              </a:rPr>
              <a:t>According to QSEN, research expands the body of knowledge that health care professionals utilize to improve nursing practice by;</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Identify gaps between local and best practice 	</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Value measurement and its role in good patient care</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Describe approaches for changing processes of care</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Use measures to evaluate the effect of change</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Appreciate the value of what individuals and teams can to do to improve care</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Recognize that nursing and other health professions students are parts of systems of care and care processes that affect outcomes for patients and families</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Use quality measures to understand performance</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Seek information about quality improvement projects in the care setting </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Appreciate that continuous quality improvement is an essential part of the daily work of all health </a:t>
            </a:r>
            <a:r>
              <a:rPr lang="en-US" dirty="0" smtClean="0">
                <a:latin typeface="Times New Roman" pitchFamily="18" charset="0"/>
                <a:cs typeface="Times New Roman" pitchFamily="18" charset="0"/>
              </a:rPr>
              <a:t>professionals</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Use tools (such as flow charts, cause-effect diagrams) to make processes of care explicit</a:t>
            </a:r>
          </a:p>
          <a:p>
            <a:pPr marL="800100" lvl="1" indent="-342900">
              <a:buClr>
                <a:schemeClr val="tx2"/>
              </a:buClr>
              <a:buFont typeface="Courier New" pitchFamily="49" charset="0"/>
              <a:buChar char="o"/>
            </a:pPr>
            <a:r>
              <a:rPr lang="en-US" dirty="0">
                <a:latin typeface="Times New Roman" pitchFamily="18" charset="0"/>
                <a:cs typeface="Times New Roman" pitchFamily="18" charset="0"/>
              </a:rPr>
              <a:t>Recognize that nursing and other health professions students are parts of systems of care and care processes that affect outcomes for patients and </a:t>
            </a:r>
            <a:r>
              <a:rPr lang="en-US" dirty="0" smtClean="0">
                <a:latin typeface="Times New Roman" pitchFamily="18" charset="0"/>
                <a:cs typeface="Times New Roman" pitchFamily="18" charset="0"/>
              </a:rPr>
              <a:t>families</a:t>
            </a:r>
          </a:p>
          <a:p>
            <a:pPr lvl="8" algn="r">
              <a:buClr>
                <a:schemeClr val="tx2"/>
              </a:buClr>
            </a:pPr>
            <a:r>
              <a:rPr lang="en-US" sz="1200" dirty="0" smtClean="0">
                <a:latin typeface="Times New Roman" pitchFamily="18" charset="0"/>
                <a:cs typeface="Times New Roman" pitchFamily="18" charset="0"/>
              </a:rPr>
              <a:t>(QSEN, 2012)</a:t>
            </a: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123138991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lstStyle/>
          <a:p>
            <a:pPr algn="ctr"/>
            <a:r>
              <a:rPr lang="en-US" dirty="0" smtClean="0"/>
              <a:t>safety</a:t>
            </a:r>
            <a:endParaRPr lang="en-US" dirty="0"/>
          </a:p>
        </p:txBody>
      </p:sp>
      <p:sp>
        <p:nvSpPr>
          <p:cNvPr id="3" name="Content Placeholder 2"/>
          <p:cNvSpPr>
            <a:spLocks noGrp="1"/>
          </p:cNvSpPr>
          <p:nvPr>
            <p:ph idx="1"/>
          </p:nvPr>
        </p:nvSpPr>
        <p:spPr>
          <a:xfrm>
            <a:off x="457200" y="914400"/>
            <a:ext cx="7239000" cy="5541336"/>
          </a:xfrm>
        </p:spPr>
        <p:txBody>
          <a:bodyPr>
            <a:normAutofit lnSpcReduction="10000"/>
          </a:bodyPr>
          <a:lstStyle/>
          <a:p>
            <a:r>
              <a:rPr lang="en-US" dirty="0"/>
              <a:t>Definition: </a:t>
            </a:r>
            <a:r>
              <a:rPr lang="en-US" dirty="0" smtClean="0"/>
              <a:t>“Minimizes </a:t>
            </a:r>
            <a:r>
              <a:rPr lang="en-US" dirty="0"/>
              <a:t>risk of harm to patients and providers through both system effectiveness and individual </a:t>
            </a:r>
            <a:r>
              <a:rPr lang="en-US" dirty="0" smtClean="0"/>
              <a:t>performance” (QSEN, 2012).</a:t>
            </a:r>
          </a:p>
          <a:p>
            <a:r>
              <a:rPr lang="en-US" dirty="0" smtClean="0"/>
              <a:t>Safety precautions go beyond the six rights of medication administration, fall precautions, and call lights within reach.</a:t>
            </a:r>
          </a:p>
          <a:p>
            <a:r>
              <a:rPr lang="en-US" dirty="0" smtClean="0"/>
              <a:t>Are nurses encouraged to share their mistakes or near misses, or are they afraid of getting reprimanded? Nurses should be encouraged to share openly about errors, because everyone can learn and improve from that mistake (</a:t>
            </a:r>
            <a:r>
              <a:rPr lang="nl-NL" dirty="0" smtClean="0">
                <a:cs typeface="Times New Roman"/>
              </a:rPr>
              <a:t>Durham</a:t>
            </a:r>
            <a:r>
              <a:rPr lang="nl-NL" dirty="0">
                <a:cs typeface="Times New Roman"/>
              </a:rPr>
              <a:t>, &amp; </a:t>
            </a:r>
            <a:r>
              <a:rPr lang="nl-NL" dirty="0" err="1">
                <a:cs typeface="Times New Roman"/>
              </a:rPr>
              <a:t>Sherwood</a:t>
            </a:r>
            <a:r>
              <a:rPr lang="nl-NL" dirty="0">
                <a:cs typeface="Times New Roman"/>
              </a:rPr>
              <a:t>, 2008).</a:t>
            </a:r>
            <a:endParaRPr lang="en-US" dirty="0">
              <a:cs typeface="Times New Roman"/>
            </a:endParaRPr>
          </a:p>
          <a:p>
            <a:endParaRPr lang="en-US" dirty="0"/>
          </a:p>
        </p:txBody>
      </p:sp>
    </p:spTree>
    <p:extLst>
      <p:ext uri="{BB962C8B-B14F-4D97-AF65-F5344CB8AC3E}">
        <p14:creationId xmlns:p14="http://schemas.microsoft.com/office/powerpoint/2010/main" val="22126471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853440"/>
          </a:xfrm>
        </p:spPr>
        <p:txBody>
          <a:bodyPr/>
          <a:lstStyle/>
          <a:p>
            <a:pPr algn="ctr"/>
            <a:r>
              <a:rPr lang="en-US" dirty="0" smtClean="0"/>
              <a:t>informatics</a:t>
            </a:r>
            <a:endParaRPr lang="en-US" dirty="0"/>
          </a:p>
        </p:txBody>
      </p:sp>
      <p:sp>
        <p:nvSpPr>
          <p:cNvPr id="3" name="Content Placeholder 2"/>
          <p:cNvSpPr>
            <a:spLocks noGrp="1"/>
          </p:cNvSpPr>
          <p:nvPr>
            <p:ph idx="1"/>
          </p:nvPr>
        </p:nvSpPr>
        <p:spPr>
          <a:xfrm>
            <a:off x="457200" y="1295400"/>
            <a:ext cx="7239000" cy="5160336"/>
          </a:xfrm>
        </p:spPr>
        <p:txBody>
          <a:bodyPr>
            <a:normAutofit fontScale="92500"/>
          </a:bodyPr>
          <a:lstStyle/>
          <a:p>
            <a:r>
              <a:rPr lang="en-US" dirty="0"/>
              <a:t>Definition: "Use information and technology to communicate, manage knowledge, mitigate error, and support decision </a:t>
            </a:r>
            <a:r>
              <a:rPr lang="en-US" dirty="0" smtClean="0"/>
              <a:t>making” (QSEN, 2012).</a:t>
            </a:r>
          </a:p>
          <a:p>
            <a:r>
              <a:rPr lang="en-US" dirty="0" smtClean="0"/>
              <a:t>Nurses and students should be trained on how to use technology to access information that is pertinent to their patients care.</a:t>
            </a:r>
          </a:p>
          <a:p>
            <a:r>
              <a:rPr lang="en-US" dirty="0" smtClean="0"/>
              <a:t>Electronic medical records can help assist nurses to gather the information that is needed.</a:t>
            </a:r>
          </a:p>
          <a:p>
            <a:r>
              <a:rPr lang="en-US" dirty="0" smtClean="0"/>
              <a:t>Bedside computer charting and barcode scanning can assist in keeping information up to date and in real </a:t>
            </a:r>
            <a:r>
              <a:rPr lang="en-US" sz="2800" dirty="0" smtClean="0"/>
              <a:t>time </a:t>
            </a:r>
            <a:r>
              <a:rPr lang="en-US" sz="2800" dirty="0"/>
              <a:t>(</a:t>
            </a:r>
            <a:r>
              <a:rPr lang="nl-NL" sz="2800" dirty="0">
                <a:cs typeface="Times New Roman"/>
              </a:rPr>
              <a:t>Durham, &amp; </a:t>
            </a:r>
            <a:r>
              <a:rPr lang="nl-NL" sz="2800" dirty="0" err="1">
                <a:cs typeface="Times New Roman"/>
              </a:rPr>
              <a:t>Sherwood</a:t>
            </a:r>
            <a:r>
              <a:rPr lang="nl-NL" sz="2800" dirty="0">
                <a:cs typeface="Times New Roman"/>
              </a:rPr>
              <a:t>, 2008).</a:t>
            </a:r>
            <a:endParaRPr lang="en-US" sz="2800" dirty="0">
              <a:cs typeface="Times New Roman"/>
            </a:endParaRPr>
          </a:p>
          <a:p>
            <a:endParaRPr lang="en-US" sz="2800" dirty="0"/>
          </a:p>
        </p:txBody>
      </p:sp>
    </p:spTree>
    <p:extLst>
      <p:ext uri="{BB962C8B-B14F-4D97-AF65-F5344CB8AC3E}">
        <p14:creationId xmlns:p14="http://schemas.microsoft.com/office/powerpoint/2010/main" val="16075923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058"/>
            <a:ext cx="7239000" cy="777240"/>
          </a:xfrm>
        </p:spPr>
        <p:txBody>
          <a:bodyPr/>
          <a:lstStyle/>
          <a:p>
            <a:pPr algn="ctr"/>
            <a:r>
              <a:rPr lang="en-US" dirty="0" smtClean="0"/>
              <a:t>Conclusion</a:t>
            </a:r>
            <a:endParaRPr lang="en-US" dirty="0"/>
          </a:p>
        </p:txBody>
      </p:sp>
      <p:sp>
        <p:nvSpPr>
          <p:cNvPr id="3" name="Content Placeholder 2"/>
          <p:cNvSpPr>
            <a:spLocks noGrp="1"/>
          </p:cNvSpPr>
          <p:nvPr>
            <p:ph idx="1"/>
          </p:nvPr>
        </p:nvSpPr>
        <p:spPr>
          <a:xfrm>
            <a:off x="457200" y="838200"/>
            <a:ext cx="7239000" cy="5334000"/>
          </a:xfrm>
        </p:spPr>
        <p:txBody>
          <a:bodyPr>
            <a:normAutofit fontScale="25000" lnSpcReduction="20000"/>
          </a:bodyPr>
          <a:lstStyle/>
          <a:p>
            <a:pPr marL="0" indent="0">
              <a:buNone/>
            </a:pPr>
            <a:endParaRPr lang="en-US" sz="8000" dirty="0" smtClean="0">
              <a:latin typeface="Times New Roman"/>
              <a:cs typeface="Times New Roman"/>
            </a:endParaRPr>
          </a:p>
          <a:p>
            <a:r>
              <a:rPr lang="en-US" sz="8800" dirty="0" smtClean="0">
                <a:latin typeface="Times New Roman"/>
                <a:cs typeface="Times New Roman"/>
              </a:rPr>
              <a:t>QSEN developed three phases to educate nurses on the skills needed to promote better quality of care and a safer environment. </a:t>
            </a:r>
          </a:p>
          <a:p>
            <a:pPr>
              <a:buFont typeface="Arial"/>
              <a:buChar char="•"/>
            </a:pPr>
            <a:r>
              <a:rPr lang="en-US" sz="8000" u="sng" dirty="0" smtClean="0">
                <a:latin typeface="Times New Roman"/>
                <a:cs typeface="Times New Roman"/>
              </a:rPr>
              <a:t>Phase one</a:t>
            </a:r>
            <a:r>
              <a:rPr lang="en-US" sz="8000" dirty="0" smtClean="0">
                <a:latin typeface="Times New Roman"/>
                <a:cs typeface="Times New Roman"/>
              </a:rPr>
              <a:t>- defined the six competencies.</a:t>
            </a:r>
          </a:p>
          <a:p>
            <a:pPr>
              <a:buFont typeface="Arial"/>
              <a:buChar char="•"/>
            </a:pPr>
            <a:r>
              <a:rPr lang="en-US" sz="8000" u="sng" dirty="0" smtClean="0">
                <a:latin typeface="Times New Roman"/>
                <a:cs typeface="Times New Roman"/>
              </a:rPr>
              <a:t>Phase two and three</a:t>
            </a:r>
            <a:r>
              <a:rPr lang="en-US" sz="8000" dirty="0" smtClean="0">
                <a:latin typeface="Times New Roman"/>
                <a:cs typeface="Times New Roman"/>
              </a:rPr>
              <a:t>- focus on getting pilot schools to implement the competencies into practice and getting other schools to get on board </a:t>
            </a:r>
            <a:r>
              <a:rPr lang="en-US" sz="8000" dirty="0">
                <a:latin typeface="Times New Roman"/>
                <a:cs typeface="Times New Roman"/>
              </a:rPr>
              <a:t>(QSEN, 2012</a:t>
            </a:r>
            <a:r>
              <a:rPr lang="en-US" sz="8000" dirty="0" smtClean="0">
                <a:latin typeface="Times New Roman"/>
                <a:cs typeface="Times New Roman"/>
              </a:rPr>
              <a:t>).</a:t>
            </a:r>
          </a:p>
          <a:p>
            <a:pPr marL="0" indent="0">
              <a:buNone/>
            </a:pPr>
            <a:endParaRPr lang="en-US" sz="8000" dirty="0">
              <a:latin typeface="Times New Roman"/>
              <a:cs typeface="Times New Roman"/>
            </a:endParaRPr>
          </a:p>
          <a:p>
            <a:pPr marL="0" indent="0">
              <a:buNone/>
            </a:pPr>
            <a:r>
              <a:rPr lang="en-US" sz="8000" dirty="0" smtClean="0">
                <a:latin typeface="Times New Roman"/>
                <a:cs typeface="Times New Roman"/>
              </a:rPr>
              <a:t>*   </a:t>
            </a:r>
            <a:r>
              <a:rPr lang="en-US" sz="8800" dirty="0" smtClean="0">
                <a:latin typeface="Times New Roman"/>
                <a:cs typeface="Times New Roman"/>
              </a:rPr>
              <a:t>How can schools practice QSEN competencies?</a:t>
            </a:r>
          </a:p>
          <a:p>
            <a:pPr>
              <a:buFont typeface="Arial"/>
              <a:buChar char="•"/>
            </a:pPr>
            <a:r>
              <a:rPr lang="en-US" sz="8000" dirty="0" smtClean="0">
                <a:latin typeface="Times New Roman"/>
                <a:cs typeface="Times New Roman"/>
              </a:rPr>
              <a:t>Implement teaching strategies that bridge the gap between classroom to clinical.</a:t>
            </a:r>
          </a:p>
          <a:p>
            <a:pPr>
              <a:buFont typeface="Arial"/>
              <a:buChar char="•"/>
            </a:pPr>
            <a:r>
              <a:rPr lang="en-US" sz="8000" dirty="0" smtClean="0">
                <a:latin typeface="Times New Roman"/>
                <a:cs typeface="Times New Roman"/>
              </a:rPr>
              <a:t>Educate how to use the SBAR communication tool effectively.</a:t>
            </a:r>
          </a:p>
          <a:p>
            <a:pPr>
              <a:buFont typeface="Arial"/>
              <a:buChar char="•"/>
            </a:pPr>
            <a:r>
              <a:rPr lang="en-US" sz="8000" dirty="0" smtClean="0">
                <a:latin typeface="Times New Roman"/>
                <a:cs typeface="Times New Roman"/>
              </a:rPr>
              <a:t>Develop workshops and a task force that will model and promote QSEN competencies throughout the workplace. </a:t>
            </a:r>
          </a:p>
          <a:p>
            <a:pPr>
              <a:buFont typeface="Arial"/>
              <a:buChar char="•"/>
            </a:pPr>
            <a:r>
              <a:rPr lang="en-US" sz="8000" dirty="0" smtClean="0">
                <a:latin typeface="Times New Roman"/>
                <a:cs typeface="Times New Roman"/>
              </a:rPr>
              <a:t>Simulation lab can be an effective tool in educating students to use their critical thinking skills with out causing harm to a real patient (</a:t>
            </a:r>
            <a:r>
              <a:rPr lang="nl-NL" sz="8000" dirty="0" smtClean="0">
                <a:latin typeface="Times New Roman"/>
                <a:cs typeface="Times New Roman"/>
              </a:rPr>
              <a:t>Durham</a:t>
            </a:r>
            <a:r>
              <a:rPr lang="nl-NL" sz="8000" dirty="0">
                <a:latin typeface="Times New Roman"/>
                <a:cs typeface="Times New Roman"/>
              </a:rPr>
              <a:t>,</a:t>
            </a:r>
            <a:r>
              <a:rPr lang="nl-NL" sz="8000" dirty="0" smtClean="0">
                <a:latin typeface="Times New Roman"/>
                <a:cs typeface="Times New Roman"/>
              </a:rPr>
              <a:t> </a:t>
            </a:r>
            <a:r>
              <a:rPr lang="nl-NL" sz="8000" dirty="0">
                <a:latin typeface="Times New Roman"/>
                <a:cs typeface="Times New Roman"/>
              </a:rPr>
              <a:t>&amp; </a:t>
            </a:r>
            <a:r>
              <a:rPr lang="nl-NL" sz="8000" dirty="0" err="1" smtClean="0">
                <a:latin typeface="Times New Roman"/>
                <a:cs typeface="Times New Roman"/>
              </a:rPr>
              <a:t>Sherwood</a:t>
            </a:r>
            <a:r>
              <a:rPr lang="nl-NL" sz="8000" dirty="0" smtClean="0">
                <a:latin typeface="Times New Roman"/>
                <a:cs typeface="Times New Roman"/>
              </a:rPr>
              <a:t>, 2008</a:t>
            </a:r>
            <a:r>
              <a:rPr lang="nl-NL" sz="8000" dirty="0">
                <a:latin typeface="Times New Roman"/>
                <a:cs typeface="Times New Roman"/>
              </a:rPr>
              <a:t>).</a:t>
            </a:r>
            <a:endParaRPr lang="en-US" sz="8000" dirty="0" smtClean="0">
              <a:latin typeface="Times New Roman"/>
              <a:cs typeface="Times New Roman"/>
            </a:endParaRPr>
          </a:p>
          <a:p>
            <a:pPr marL="0" indent="0">
              <a:buNone/>
            </a:pPr>
            <a:endParaRPr lang="en-US" sz="2400" dirty="0"/>
          </a:p>
        </p:txBody>
      </p:sp>
    </p:spTree>
    <p:extLst>
      <p:ext uri="{BB962C8B-B14F-4D97-AF65-F5344CB8AC3E}">
        <p14:creationId xmlns:p14="http://schemas.microsoft.com/office/powerpoint/2010/main" val="184096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solidFill>
                  <a:schemeClr val="accent5">
                    <a:lumMod val="75000"/>
                  </a:schemeClr>
                </a:solidFill>
              </a:rPr>
              <a:t>QSEN</a:t>
            </a:r>
            <a:endParaRPr lang="en-US" sz="9600" dirty="0">
              <a:solidFill>
                <a:schemeClr val="accent5">
                  <a:lumMod val="75000"/>
                </a:schemeClr>
              </a:solidFill>
            </a:endParaRPr>
          </a:p>
        </p:txBody>
      </p:sp>
      <p:sp>
        <p:nvSpPr>
          <p:cNvPr id="3" name="Content Placeholder 2"/>
          <p:cNvSpPr>
            <a:spLocks noGrp="1"/>
          </p:cNvSpPr>
          <p:nvPr>
            <p:ph idx="1"/>
          </p:nvPr>
        </p:nvSpPr>
        <p:spPr/>
        <p:txBody>
          <a:bodyPr>
            <a:normAutofit lnSpcReduction="10000"/>
          </a:bodyPr>
          <a:lstStyle/>
          <a:p>
            <a:r>
              <a:rPr lang="en-US" sz="7200" dirty="0" smtClean="0">
                <a:solidFill>
                  <a:schemeClr val="tx2">
                    <a:lumMod val="75000"/>
                  </a:schemeClr>
                </a:solidFill>
              </a:rPr>
              <a:t> </a:t>
            </a:r>
            <a:r>
              <a:rPr lang="en-US" sz="8000" dirty="0" smtClean="0">
                <a:solidFill>
                  <a:schemeClr val="tx2">
                    <a:lumMod val="75000"/>
                  </a:schemeClr>
                </a:solidFill>
              </a:rPr>
              <a:t>Quality                   </a:t>
            </a:r>
          </a:p>
          <a:p>
            <a:pPr marL="0" indent="0">
              <a:buNone/>
            </a:pPr>
            <a:r>
              <a:rPr lang="en-US" sz="8000" dirty="0">
                <a:solidFill>
                  <a:schemeClr val="tx2">
                    <a:lumMod val="75000"/>
                  </a:schemeClr>
                </a:solidFill>
              </a:rPr>
              <a:t>a</a:t>
            </a:r>
            <a:r>
              <a:rPr lang="en-US" sz="8000" dirty="0" smtClean="0">
                <a:solidFill>
                  <a:schemeClr val="tx2">
                    <a:lumMod val="75000"/>
                  </a:schemeClr>
                </a:solidFill>
              </a:rPr>
              <a:t>nd Safety Education          </a:t>
            </a:r>
          </a:p>
          <a:p>
            <a:pPr marL="0" indent="0">
              <a:buNone/>
            </a:pPr>
            <a:r>
              <a:rPr lang="en-US" sz="8000" dirty="0" smtClean="0">
                <a:solidFill>
                  <a:schemeClr val="tx2">
                    <a:lumMod val="75000"/>
                  </a:schemeClr>
                </a:solidFill>
              </a:rPr>
              <a:t>for Nurses</a:t>
            </a:r>
            <a:endParaRPr lang="en-US" sz="8000" dirty="0">
              <a:solidFill>
                <a:schemeClr val="tx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828800"/>
            <a:ext cx="2514600" cy="4495800"/>
          </a:xfrm>
          <a:prstGeom prst="rect">
            <a:avLst/>
          </a:prstGeom>
        </p:spPr>
      </p:pic>
    </p:spTree>
    <p:extLst>
      <p:ext uri="{BB962C8B-B14F-4D97-AF65-F5344CB8AC3E}">
        <p14:creationId xmlns:p14="http://schemas.microsoft.com/office/powerpoint/2010/main" val="2144830931"/>
      </p:ext>
    </p:extLst>
  </p:cSld>
  <p:clrMapOvr>
    <a:masterClrMapping/>
  </p:clrMapOvr>
  <mc:AlternateContent xmlns:mc="http://schemas.openxmlformats.org/markup-compatibility/2006" xmlns:p14="http://schemas.microsoft.com/office/powerpoint/2010/main">
    <mc:Choice Requires="p14">
      <p:transition spd="slow" p14:dur="1600" advTm="8000">
        <p14:gallery dir="l"/>
      </p:transition>
    </mc:Choice>
    <mc:Fallback xmlns="">
      <p:transition spd="slow"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53440"/>
          </a:xfrm>
        </p:spPr>
        <p:txBody>
          <a:bodyPr>
            <a:normAutofit/>
          </a:bodyPr>
          <a:lstStyle/>
          <a:p>
            <a:pPr algn="ctr"/>
            <a:r>
              <a:rPr lang="en-US" sz="3200" dirty="0" smtClean="0"/>
              <a:t>How </a:t>
            </a:r>
            <a:r>
              <a:rPr lang="en-US" sz="3200" dirty="0" err="1" smtClean="0"/>
              <a:t>Qsen</a:t>
            </a:r>
            <a:r>
              <a:rPr lang="en-US" sz="3200" dirty="0" smtClean="0"/>
              <a:t> influences my practice </a:t>
            </a:r>
            <a:endParaRPr lang="en-US" sz="3200" dirty="0"/>
          </a:p>
        </p:txBody>
      </p:sp>
      <p:sp>
        <p:nvSpPr>
          <p:cNvPr id="3" name="Content Placeholder 2"/>
          <p:cNvSpPr>
            <a:spLocks noGrp="1"/>
          </p:cNvSpPr>
          <p:nvPr>
            <p:ph idx="1"/>
          </p:nvPr>
        </p:nvSpPr>
        <p:spPr>
          <a:xfrm>
            <a:off x="533400" y="1143000"/>
            <a:ext cx="7239000" cy="5562600"/>
          </a:xfrm>
        </p:spPr>
        <p:txBody>
          <a:bodyPr>
            <a:normAutofit/>
          </a:bodyPr>
          <a:lstStyle/>
          <a:p>
            <a:r>
              <a:rPr lang="en-US" sz="1600" dirty="0" smtClean="0"/>
              <a:t>In my current practice area of nursing education, QSEN practice standards influence my nursing practice by giving me six guidelines to better educate my students.  </a:t>
            </a:r>
          </a:p>
          <a:p>
            <a:r>
              <a:rPr lang="en-US" sz="1600" dirty="0" smtClean="0"/>
              <a:t>The QSEN guidelines help me to educate my students on how to create a safer clinical environment for them and the patients.</a:t>
            </a:r>
          </a:p>
          <a:p>
            <a:r>
              <a:rPr lang="en-US" sz="1600" dirty="0" smtClean="0"/>
              <a:t>One way that my workplace is implementing QSEN’s guidelines is by starting a shift change meeting called the “Huddle” and students are invited to participate.</a:t>
            </a:r>
          </a:p>
          <a:p>
            <a:r>
              <a:rPr lang="en-US" sz="1600" dirty="0" smtClean="0"/>
              <a:t>The “Huddle” is a five minute meeting ran by the shift-lead or charge nurse, and it is designed to focus the nursing staff as a team to accomplish department goals by communicating patient/hospital specific information that will affect the organization of the shift.</a:t>
            </a:r>
          </a:p>
          <a:p>
            <a:r>
              <a:rPr lang="en-US" sz="1600" dirty="0" smtClean="0"/>
              <a:t>The “Huddle” helps:</a:t>
            </a:r>
          </a:p>
          <a:p>
            <a:pPr>
              <a:buFont typeface="Arial"/>
              <a:buChar char="•"/>
            </a:pPr>
            <a:r>
              <a:rPr lang="en-US" sz="1600" dirty="0" smtClean="0"/>
              <a:t>Build relationships with each other and improves trust with in the unit.</a:t>
            </a:r>
          </a:p>
          <a:p>
            <a:pPr>
              <a:buFont typeface="Arial"/>
              <a:buChar char="•"/>
            </a:pPr>
            <a:r>
              <a:rPr lang="en-US" sz="1600" dirty="0" smtClean="0"/>
              <a:t>Provide real time communication and updates.</a:t>
            </a:r>
          </a:p>
          <a:p>
            <a:pPr>
              <a:buFont typeface="Arial"/>
              <a:buChar char="•"/>
            </a:pPr>
            <a:r>
              <a:rPr lang="en-US" sz="1600" dirty="0" smtClean="0"/>
              <a:t>Staff problem solve as a team.</a:t>
            </a:r>
          </a:p>
          <a:p>
            <a:pPr>
              <a:buFont typeface="Arial"/>
              <a:buChar char="•"/>
            </a:pPr>
            <a:r>
              <a:rPr lang="en-US" sz="1600" dirty="0" smtClean="0"/>
              <a:t>Staff focus on unit goals collectively.</a:t>
            </a:r>
          </a:p>
          <a:p>
            <a:pPr>
              <a:buFont typeface="Arial"/>
              <a:buChar char="•"/>
            </a:pPr>
            <a:r>
              <a:rPr lang="en-US" sz="1600" dirty="0" smtClean="0"/>
              <a:t>Staff reach an intervention and put it into practice. </a:t>
            </a:r>
          </a:p>
          <a:p>
            <a:pPr algn="r">
              <a:buFont typeface="Arial"/>
              <a:buChar char="•"/>
            </a:pPr>
            <a:r>
              <a:rPr lang="en-US" sz="1400" dirty="0" smtClean="0"/>
              <a:t>Individual slide by Mariah Lab</a:t>
            </a:r>
          </a:p>
        </p:txBody>
      </p:sp>
    </p:spTree>
    <p:extLst>
      <p:ext uri="{BB962C8B-B14F-4D97-AF65-F5344CB8AC3E}">
        <p14:creationId xmlns:p14="http://schemas.microsoft.com/office/powerpoint/2010/main" val="4585893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rmAutofit fontScale="90000"/>
          </a:bodyPr>
          <a:lstStyle/>
          <a:p>
            <a:pPr algn="ctr"/>
            <a:r>
              <a:rPr lang="en-US" dirty="0" smtClean="0"/>
              <a:t>How influential practice standards impact my nursing care</a:t>
            </a:r>
            <a:endParaRPr lang="en-US" dirty="0"/>
          </a:p>
        </p:txBody>
      </p:sp>
      <p:sp>
        <p:nvSpPr>
          <p:cNvPr id="3" name="Content Placeholder 2"/>
          <p:cNvSpPr>
            <a:spLocks noGrp="1"/>
          </p:cNvSpPr>
          <p:nvPr>
            <p:ph idx="1"/>
          </p:nvPr>
        </p:nvSpPr>
        <p:spPr>
          <a:xfrm>
            <a:off x="457200" y="1828800"/>
            <a:ext cx="7239000" cy="4715184"/>
          </a:xfrm>
        </p:spPr>
        <p:txBody>
          <a:bodyPr>
            <a:normAutofit/>
          </a:bodyPr>
          <a:lstStyle/>
          <a:p>
            <a:r>
              <a:rPr lang="en-US" sz="2000" dirty="0" smtClean="0">
                <a:latin typeface="BatangChe" pitchFamily="49" charset="-127"/>
                <a:ea typeface="BatangChe" pitchFamily="49" charset="-127"/>
              </a:rPr>
              <a:t>Influential practice standards have impacted my current nursing care in many ways.  The importance of patient safety is always at the forefront of my mind.  </a:t>
            </a:r>
            <a:endParaRPr lang="en-US" sz="2000" dirty="0">
              <a:latin typeface="BatangChe" pitchFamily="49" charset="-127"/>
              <a:ea typeface="BatangChe" pitchFamily="49" charset="-127"/>
            </a:endParaRPr>
          </a:p>
          <a:p>
            <a:r>
              <a:rPr lang="en-US" sz="2000" dirty="0" smtClean="0">
                <a:latin typeface="BatangChe" pitchFamily="49" charset="-127"/>
                <a:ea typeface="BatangChe" pitchFamily="49" charset="-127"/>
              </a:rPr>
              <a:t>Ensuring the five rights with each and every med pass.</a:t>
            </a:r>
          </a:p>
          <a:p>
            <a:r>
              <a:rPr lang="en-US" sz="2000" dirty="0" smtClean="0">
                <a:latin typeface="BatangChe" pitchFamily="49" charset="-127"/>
                <a:ea typeface="BatangChe" pitchFamily="49" charset="-127"/>
              </a:rPr>
              <a:t>Effective communication with patients, their families, and providers regarding patient care.</a:t>
            </a:r>
          </a:p>
          <a:p>
            <a:r>
              <a:rPr lang="en-US" sz="2000" dirty="0" smtClean="0">
                <a:latin typeface="BatangChe" pitchFamily="49" charset="-127"/>
                <a:ea typeface="BatangChe" pitchFamily="49" charset="-127"/>
              </a:rPr>
              <a:t>Practicing with integrity-doing the right thing when no one is watching.</a:t>
            </a:r>
          </a:p>
          <a:p>
            <a:r>
              <a:rPr lang="en-US" sz="2000" dirty="0" smtClean="0">
                <a:latin typeface="BatangChe" pitchFamily="49" charset="-127"/>
                <a:ea typeface="BatangChe" pitchFamily="49" charset="-127"/>
              </a:rPr>
              <a:t>Patient advocacy-doing what is right for the patient at all times.</a:t>
            </a:r>
          </a:p>
          <a:p>
            <a:r>
              <a:rPr lang="en-US" sz="2000" dirty="0" smtClean="0">
                <a:latin typeface="BatangChe" pitchFamily="49" charset="-127"/>
                <a:ea typeface="BatangChe" pitchFamily="49" charset="-127"/>
              </a:rPr>
              <a:t>Staying educated on current practices, policies, and procedures.</a:t>
            </a:r>
          </a:p>
          <a:p>
            <a:pPr algn="r"/>
            <a:r>
              <a:rPr lang="en-US" sz="1200" dirty="0" smtClean="0">
                <a:latin typeface="BatangChe" pitchFamily="49" charset="-127"/>
                <a:ea typeface="BatangChe" pitchFamily="49" charset="-127"/>
              </a:rPr>
              <a:t>Individual slide-Wendy Webster</a:t>
            </a:r>
            <a:endParaRPr lang="en-US" sz="2000" dirty="0" smtClean="0">
              <a:latin typeface="BatangChe" pitchFamily="49" charset="-127"/>
              <a:ea typeface="BatangChe" pitchFamily="49" charset="-127"/>
            </a:endParaRPr>
          </a:p>
          <a:p>
            <a:endParaRPr lang="en-US" sz="2000" dirty="0" smtClean="0">
              <a:latin typeface="BatangChe" pitchFamily="49" charset="-127"/>
              <a:ea typeface="BatangChe" pitchFamily="49" charset="-127"/>
            </a:endParaRPr>
          </a:p>
          <a:p>
            <a:endParaRPr lang="en-US" sz="2000" dirty="0" smtClean="0">
              <a:latin typeface="BatangChe" pitchFamily="49" charset="-127"/>
              <a:ea typeface="BatangChe" pitchFamily="49" charset="-127"/>
            </a:endParaRPr>
          </a:p>
        </p:txBody>
      </p:sp>
    </p:spTree>
    <p:extLst>
      <p:ext uri="{BB962C8B-B14F-4D97-AF65-F5344CB8AC3E}">
        <p14:creationId xmlns:p14="http://schemas.microsoft.com/office/powerpoint/2010/main" val="3353044518"/>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pPr algn="ctr"/>
            <a:r>
              <a:rPr lang="en-US" sz="3200" dirty="0" smtClean="0"/>
              <a:t>Influential practice standards</a:t>
            </a:r>
            <a:endParaRPr lang="en-US" sz="3200" dirty="0"/>
          </a:p>
        </p:txBody>
      </p:sp>
      <p:sp>
        <p:nvSpPr>
          <p:cNvPr id="3" name="Content Placeholder 2"/>
          <p:cNvSpPr>
            <a:spLocks noGrp="1"/>
          </p:cNvSpPr>
          <p:nvPr>
            <p:ph idx="1"/>
          </p:nvPr>
        </p:nvSpPr>
        <p:spPr/>
        <p:txBody>
          <a:bodyPr>
            <a:normAutofit fontScale="92500"/>
          </a:bodyPr>
          <a:lstStyle/>
          <a:p>
            <a:r>
              <a:rPr lang="en-US" sz="1600" dirty="0"/>
              <a:t>In my current practice area of </a:t>
            </a:r>
            <a:r>
              <a:rPr lang="en-US" sz="1600" dirty="0">
                <a:solidFill>
                  <a:schemeClr val="tx2"/>
                </a:solidFill>
              </a:rPr>
              <a:t>Pediatrics</a:t>
            </a:r>
            <a:r>
              <a:rPr lang="en-US" sz="1600" dirty="0"/>
              <a:t>, </a:t>
            </a:r>
            <a:r>
              <a:rPr lang="en-US" sz="1600" dirty="0" smtClean="0"/>
              <a:t>QSEN </a:t>
            </a:r>
            <a:r>
              <a:rPr lang="en-US" sz="1600" dirty="0"/>
              <a:t>practice standards influence my nursing practice </a:t>
            </a:r>
            <a:r>
              <a:rPr lang="en-US" sz="1600" dirty="0" smtClean="0"/>
              <a:t>by…</a:t>
            </a:r>
          </a:p>
          <a:p>
            <a:pPr marL="0" indent="0">
              <a:buNone/>
            </a:pPr>
            <a:endParaRPr lang="en-US" sz="1600" dirty="0" smtClean="0"/>
          </a:p>
          <a:p>
            <a:pPr>
              <a:buFont typeface="Arial" charset="0"/>
              <a:buChar char="•"/>
            </a:pPr>
            <a:r>
              <a:rPr lang="en-US" sz="1600" dirty="0" smtClean="0"/>
              <a:t>* </a:t>
            </a:r>
            <a:r>
              <a:rPr lang="en-US" sz="1600" u="sng" dirty="0"/>
              <a:t>P</a:t>
            </a:r>
            <a:r>
              <a:rPr lang="en-US" sz="1600" u="sng" dirty="0" smtClean="0"/>
              <a:t>atient identification- </a:t>
            </a:r>
            <a:r>
              <a:rPr lang="en-US" sz="1600" dirty="0" smtClean="0"/>
              <a:t>2 part identifiers, barcode scanning all medications, patient identification bracelets on all patients and parents. </a:t>
            </a:r>
          </a:p>
          <a:p>
            <a:pPr>
              <a:buFont typeface="Arial" charset="0"/>
              <a:buChar char="•"/>
            </a:pPr>
            <a:r>
              <a:rPr lang="en-US" sz="1600" dirty="0" smtClean="0"/>
              <a:t>* </a:t>
            </a:r>
            <a:r>
              <a:rPr lang="en-US" sz="1600" u="sng" dirty="0"/>
              <a:t>I</a:t>
            </a:r>
            <a:r>
              <a:rPr lang="en-US" sz="1600" u="sng" dirty="0" smtClean="0"/>
              <a:t>nfection control- </a:t>
            </a:r>
            <a:r>
              <a:rPr lang="en-US" sz="1600" dirty="0" smtClean="0"/>
              <a:t>Isolation nurse to check isolation status of all patients, isolation until proven non-infectious, good compliance on all isolation gear. </a:t>
            </a:r>
          </a:p>
          <a:p>
            <a:pPr>
              <a:buFont typeface="Arial" charset="0"/>
              <a:buChar char="•"/>
            </a:pPr>
            <a:r>
              <a:rPr lang="en-US" sz="1600" dirty="0" smtClean="0"/>
              <a:t>* </a:t>
            </a:r>
            <a:r>
              <a:rPr lang="en-US" sz="1600" u="sng" dirty="0" smtClean="0"/>
              <a:t>Reporting errors, near misses, and adverse effects-</a:t>
            </a:r>
            <a:r>
              <a:rPr lang="en-US" sz="1600" dirty="0" smtClean="0"/>
              <a:t> Great computerized reporting system, allowing for the option to report anonymously. Monthly staff e-mails sent to learn from near misses and errors. </a:t>
            </a:r>
          </a:p>
          <a:p>
            <a:pPr>
              <a:buFont typeface="Arial" charset="0"/>
              <a:buChar char="•"/>
            </a:pPr>
            <a:r>
              <a:rPr lang="en-US" sz="1600" dirty="0" smtClean="0"/>
              <a:t>*</a:t>
            </a:r>
            <a:r>
              <a:rPr lang="en-US" sz="1600" u="sng" dirty="0" smtClean="0"/>
              <a:t>Restraint standards-</a:t>
            </a:r>
            <a:r>
              <a:rPr lang="en-US" sz="1600" dirty="0" smtClean="0"/>
              <a:t> Restraint protocols such as obtaining Dr. order within an hour of applying, </a:t>
            </a:r>
            <a:r>
              <a:rPr lang="en-US" sz="1600" dirty="0"/>
              <a:t>safety checks every 15 minutes</a:t>
            </a:r>
            <a:r>
              <a:rPr lang="en-US" sz="1600" dirty="0" smtClean="0"/>
              <a:t>, and release and reposition every two hours. </a:t>
            </a:r>
          </a:p>
          <a:p>
            <a:pPr>
              <a:buFont typeface="Arial" charset="0"/>
              <a:buChar char="•"/>
            </a:pPr>
            <a:r>
              <a:rPr lang="en-US" sz="1600" dirty="0" smtClean="0"/>
              <a:t>*</a:t>
            </a:r>
            <a:r>
              <a:rPr lang="en-US" sz="1600" u="sng" dirty="0" smtClean="0"/>
              <a:t>Communication- </a:t>
            </a:r>
            <a:r>
              <a:rPr lang="en-US" sz="1600" dirty="0" smtClean="0"/>
              <a:t>Patient rounding during day including attending doctor, nurse practitioner, residents, and nurse. Patient rounding at night with attending doctor, resident, and nurse. Resident available each shift for every floor to assist with orders and caring for patients. </a:t>
            </a:r>
          </a:p>
          <a:p>
            <a:pPr lvl="8">
              <a:buFont typeface="Arial" charset="0"/>
              <a:buChar char="•"/>
            </a:pPr>
            <a:endParaRPr lang="en-US" sz="400" u="sng" dirty="0" smtClean="0"/>
          </a:p>
          <a:p>
            <a:pPr algn="r"/>
            <a:r>
              <a:rPr lang="en-US" sz="1500" dirty="0" smtClean="0"/>
              <a:t>Individual slide by </a:t>
            </a:r>
            <a:r>
              <a:rPr lang="en-US" sz="1500" dirty="0" err="1" smtClean="0"/>
              <a:t>Niki</a:t>
            </a:r>
            <a:r>
              <a:rPr lang="en-US" sz="1500" dirty="0" smtClean="0"/>
              <a:t> </a:t>
            </a:r>
            <a:r>
              <a:rPr lang="en-US" sz="1500" dirty="0" err="1" smtClean="0"/>
              <a:t>DeWall</a:t>
            </a:r>
            <a:endParaRPr lang="en-US" sz="1500" dirty="0"/>
          </a:p>
          <a:p>
            <a:pPr marL="0" indent="0">
              <a:buNone/>
            </a:pPr>
            <a:endParaRPr lang="en-US" sz="1600" dirty="0"/>
          </a:p>
          <a:p>
            <a:endParaRPr lang="en-US" dirty="0"/>
          </a:p>
        </p:txBody>
      </p:sp>
    </p:spTree>
    <p:extLst>
      <p:ext uri="{BB962C8B-B14F-4D97-AF65-F5344CB8AC3E}">
        <p14:creationId xmlns:p14="http://schemas.microsoft.com/office/powerpoint/2010/main" val="2977720404"/>
      </p:ext>
    </p:extLst>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 of </a:t>
            </a:r>
            <a:r>
              <a:rPr lang="en-US" dirty="0" smtClean="0"/>
              <a:t>QSEN </a:t>
            </a:r>
            <a:r>
              <a:rPr lang="en-US" dirty="0"/>
              <a:t>on me</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My life has been impacted by every aspect of my nursing career. </a:t>
            </a:r>
          </a:p>
          <a:p>
            <a:r>
              <a:rPr lang="en-US" dirty="0"/>
              <a:t>I spent a great majority of my time in nursing school researching evidence base practice material to enrich my knowledge base.</a:t>
            </a:r>
          </a:p>
          <a:p>
            <a:r>
              <a:rPr lang="en-US" dirty="0"/>
              <a:t>Now as a Registered Nurse I continue my studies in my own current field of geriatric nursing, as long as in my potential future field of obstetrics.</a:t>
            </a:r>
          </a:p>
          <a:p>
            <a:r>
              <a:rPr lang="en-US" dirty="0"/>
              <a:t>I find it imperative that I increase my knowledge base while working as a nurse and I use EBP to do so.</a:t>
            </a:r>
          </a:p>
          <a:p>
            <a:pPr lvl="8" algn="r">
              <a:buClr>
                <a:schemeClr val="tx2"/>
              </a:buClr>
            </a:pPr>
            <a:r>
              <a:rPr lang="en-US" dirty="0" smtClean="0"/>
              <a:t> Individual slide by Cassaundra Braden</a:t>
            </a:r>
            <a:endParaRPr lang="en-US" dirty="0"/>
          </a:p>
        </p:txBody>
      </p:sp>
    </p:spTree>
    <p:extLst>
      <p:ext uri="{BB962C8B-B14F-4D97-AF65-F5344CB8AC3E}">
        <p14:creationId xmlns:p14="http://schemas.microsoft.com/office/powerpoint/2010/main" val="24342836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010400" cy="365760"/>
          </a:xfrm>
        </p:spPr>
        <p:txBody>
          <a:bodyPr anchor="t">
            <a:normAutofit/>
          </a:bodyPr>
          <a:lstStyle/>
          <a:p>
            <a:pPr algn="ctr"/>
            <a:r>
              <a:rPr lang="en-US" sz="2000" dirty="0" smtClean="0">
                <a:solidFill>
                  <a:schemeClr val="accent1"/>
                </a:solidFill>
              </a:rPr>
              <a:t>QSEN’s influence over my practice </a:t>
            </a:r>
            <a:endParaRPr lang="en-US" sz="2000" dirty="0">
              <a:solidFill>
                <a:schemeClr val="accent1"/>
              </a:solidFill>
            </a:endParaRPr>
          </a:p>
        </p:txBody>
      </p:sp>
      <p:sp>
        <p:nvSpPr>
          <p:cNvPr id="3" name="Content Placeholder 2"/>
          <p:cNvSpPr>
            <a:spLocks noGrp="1"/>
          </p:cNvSpPr>
          <p:nvPr>
            <p:ph idx="1"/>
          </p:nvPr>
        </p:nvSpPr>
        <p:spPr>
          <a:xfrm>
            <a:off x="304800" y="685800"/>
            <a:ext cx="7315200" cy="5160336"/>
          </a:xfrm>
        </p:spPr>
        <p:txBody>
          <a:bodyPr>
            <a:noAutofit/>
          </a:bodyPr>
          <a:lstStyle/>
          <a:p>
            <a:pPr>
              <a:buFont typeface="Courier New" pitchFamily="49" charset="0"/>
              <a:buChar char="o"/>
            </a:pPr>
            <a:r>
              <a:rPr lang="en-US" sz="1400" dirty="0" smtClean="0"/>
              <a:t>In my current practice of geriatrics/sub-acute rehab, QSEN influences my practice.</a:t>
            </a:r>
          </a:p>
          <a:p>
            <a:pPr>
              <a:buFont typeface="Courier New" pitchFamily="49" charset="0"/>
              <a:buChar char="o"/>
            </a:pPr>
            <a:r>
              <a:rPr lang="en-US" sz="1400" dirty="0" smtClean="0"/>
              <a:t>Patient-centered Care- I include my patient in creating a plan of care that is designed to best meet their needs and provide them with the quality of life that they wish to live. I do my best to meet all of my patient’s needs and desires while they are in my care. My patients health, safety, and quality of life are my main focus.</a:t>
            </a:r>
          </a:p>
          <a:p>
            <a:pPr>
              <a:buFont typeface="Courier New" pitchFamily="49" charset="0"/>
              <a:buChar char="o"/>
            </a:pPr>
            <a:r>
              <a:rPr lang="en-US" sz="1400" dirty="0" smtClean="0"/>
              <a:t>Teamwork and Collaboration- I work effectively as a team member working toward a common goal with all other members of the healthcare team. I am sure to communicate the needs of my patients and keep communication open between myself and other members of the healthcare team through calls to the doctor, reports etc.</a:t>
            </a:r>
          </a:p>
          <a:p>
            <a:pPr>
              <a:buFont typeface="Courier New" pitchFamily="49" charset="0"/>
              <a:buChar char="o"/>
            </a:pPr>
            <a:r>
              <a:rPr lang="en-US" sz="1400" dirty="0" smtClean="0"/>
              <a:t>Evidence-based Practice- I keep current on my education of nursing practice. My practice is built on evidence of ways to safely and effectively care for my patients.</a:t>
            </a:r>
            <a:endParaRPr lang="en-US" sz="1400" dirty="0"/>
          </a:p>
          <a:p>
            <a:pPr>
              <a:buFont typeface="Courier New" pitchFamily="49" charset="0"/>
              <a:buChar char="o"/>
            </a:pPr>
            <a:r>
              <a:rPr lang="en-US" sz="1400" dirty="0" smtClean="0"/>
              <a:t>Quality Improvement- I assess for processes that may need improvement. I am sure to follow procedure guidelines that improve the quality of my practice ex: when a new admission has a history of UTIs I alert our management to assess the need for a UTI prophylactic such as UTI STAT.</a:t>
            </a:r>
          </a:p>
          <a:p>
            <a:pPr>
              <a:buFont typeface="Courier New" pitchFamily="49" charset="0"/>
              <a:buChar char="o"/>
            </a:pPr>
            <a:r>
              <a:rPr lang="en-US" sz="1400" dirty="0" smtClean="0"/>
              <a:t>Safety- I am aware of and assess for environmental/internal risks to the safety of my patients, their visitors, or other staff. If there are safety hazards noted then they are dealt with immediately.</a:t>
            </a:r>
          </a:p>
          <a:p>
            <a:pPr>
              <a:buFont typeface="Courier New" pitchFamily="49" charset="0"/>
              <a:buChar char="o"/>
            </a:pPr>
            <a:r>
              <a:rPr lang="en-US" sz="1400" dirty="0" smtClean="0"/>
              <a:t>Informatics- I use a charting system to document and communicate with other members of the healthcare team. I stay current with my computer charting system and other sources of information that is pertinent to providing quality care in my practice.</a:t>
            </a:r>
          </a:p>
          <a:p>
            <a:pPr algn="r"/>
            <a:r>
              <a:rPr lang="en-US" sz="1400" dirty="0" smtClean="0"/>
              <a:t>Individual slide by Michelle Johnston</a:t>
            </a:r>
          </a:p>
        </p:txBody>
      </p:sp>
    </p:spTree>
    <p:extLst>
      <p:ext uri="{BB962C8B-B14F-4D97-AF65-F5344CB8AC3E}">
        <p14:creationId xmlns:p14="http://schemas.microsoft.com/office/powerpoint/2010/main" val="28105163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242048" cy="914400"/>
          </a:xfrm>
        </p:spPr>
        <p:txBody>
          <a:bodyPr>
            <a:normAutofit/>
          </a:bodyPr>
          <a:lstStyle/>
          <a:p>
            <a:pPr algn="ctr"/>
            <a:r>
              <a:rPr lang="en-US" sz="2800" dirty="0" smtClean="0"/>
              <a:t>Qsen quality and improvement standards and my nursing care</a:t>
            </a:r>
            <a:endParaRPr lang="en-US" sz="2800" dirty="0"/>
          </a:p>
        </p:txBody>
      </p:sp>
      <p:sp>
        <p:nvSpPr>
          <p:cNvPr id="3" name="TextBox 2"/>
          <p:cNvSpPr txBox="1"/>
          <p:nvPr/>
        </p:nvSpPr>
        <p:spPr>
          <a:xfrm>
            <a:off x="150223" y="1066800"/>
            <a:ext cx="7848600" cy="5632311"/>
          </a:xfrm>
          <a:prstGeom prst="rect">
            <a:avLst/>
          </a:prstGeom>
          <a:noFill/>
        </p:spPr>
        <p:txBody>
          <a:bodyPr wrap="square" rtlCol="0">
            <a:spAutoFit/>
          </a:bodyPr>
          <a:lstStyle/>
          <a:p>
            <a:r>
              <a:rPr lang="en-US" dirty="0" smtClean="0">
                <a:latin typeface="Times New Roman" pitchFamily="18" charset="0"/>
                <a:cs typeface="Times New Roman" pitchFamily="18" charset="0"/>
              </a:rPr>
              <a:t>In my current practice as a Hospice registered nurse case manager, QSEN quality and improvement standards affect my nursing care in the following ways;</a:t>
            </a:r>
          </a:p>
          <a:p>
            <a:endParaRPr lang="en-US" dirty="0" smtClean="0">
              <a:latin typeface="Times New Roman" pitchFamily="18" charset="0"/>
              <a:cs typeface="Times New Roman" pitchFamily="18" charset="0"/>
            </a:endParaRP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Patient centered care: Allowing my patients and their loved ones to actively be a part of creating a plan of care that gives them control of how they live their lives until they reach the end of their journey. This allows them control of pain management, spiritual care, relations with their loved ones, mobility and the course their health care will take.</a:t>
            </a: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Teamwork and collaboration: My practice utilizes an Interdisciplinary team approach to patient care with a bi-weekly conference consisting of registered nurses, doctors, social workers, spiritual care, grief support services and volunteer services to treat the entire patient and their family’s.</a:t>
            </a: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Evidence based practice: Allows me to work with the most current pain management methods to improve my patients quality of life.</a:t>
            </a: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Quality improvement: Allows me to change my practice and patient care methods to meet current practice standards, improving my patient care.</a:t>
            </a: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Safety: By following safety standards I keep myself, my patients, the hospice aides that work under me and my patient family members safe when performing health care tasks.</a:t>
            </a:r>
          </a:p>
          <a:p>
            <a:pPr marL="285750" indent="-285750">
              <a:buClr>
                <a:schemeClr val="tx2"/>
              </a:buClr>
              <a:buFont typeface="Courier New" pitchFamily="49" charset="0"/>
              <a:buChar char="o"/>
            </a:pPr>
            <a:r>
              <a:rPr lang="en-US" sz="1600" dirty="0" smtClean="0">
                <a:latin typeface="Times New Roman" pitchFamily="18" charset="0"/>
                <a:cs typeface="Times New Roman" pitchFamily="18" charset="0"/>
              </a:rPr>
              <a:t>Informatics: The utilization of computerized charting with a centralized cache system for information allows myself and my team members to view the most up-to-date information on my patients, their treatment/procedures and care plan.  This enables us to give the most appropriate care for my patients.</a:t>
            </a:r>
          </a:p>
          <a:p>
            <a:pPr marL="171450" indent="-171450" algn="r">
              <a:buClr>
                <a:schemeClr val="tx2"/>
              </a:buClr>
              <a:buFont typeface="Wingdings" pitchFamily="2" charset="2"/>
              <a:buChar char="§"/>
            </a:pPr>
            <a:r>
              <a:rPr lang="en-US" sz="1100" dirty="0" smtClean="0">
                <a:latin typeface="Times New Roman" pitchFamily="18" charset="0"/>
                <a:cs typeface="Times New Roman" pitchFamily="18" charset="0"/>
              </a:rPr>
              <a:t>Individual slide by Lori </a:t>
            </a:r>
            <a:r>
              <a:rPr lang="en-US" sz="1100" dirty="0" err="1" smtClean="0">
                <a:latin typeface="Times New Roman" pitchFamily="18" charset="0"/>
                <a:cs typeface="Times New Roman" pitchFamily="18" charset="0"/>
              </a:rPr>
              <a:t>Chouinard</a:t>
            </a:r>
            <a:r>
              <a:rPr lang="en-US" sz="1100" dirty="0" smtClean="0">
                <a:latin typeface="Times New Roman" pitchFamily="18" charset="0"/>
                <a:cs typeface="Times New Roman" pitchFamily="18" charset="0"/>
              </a:rPr>
              <a:t> (</a:t>
            </a:r>
            <a:r>
              <a:rPr lang="en-US" sz="1100" dirty="0" err="1" smtClean="0">
                <a:latin typeface="Times New Roman" pitchFamily="18" charset="0"/>
                <a:cs typeface="Times New Roman" pitchFamily="18" charset="0"/>
              </a:rPr>
              <a:t>Steffes</a:t>
            </a:r>
            <a:r>
              <a:rPr lang="en-US" sz="1100" dirty="0" smtClean="0">
                <a:latin typeface="Times New Roman" pitchFamily="18" charset="0"/>
                <a:cs typeface="Times New Roman" pitchFamily="18" charset="0"/>
              </a:rPr>
              <a:t>)</a:t>
            </a:r>
            <a:endParaRPr lang="en-US" sz="1100" dirty="0"/>
          </a:p>
        </p:txBody>
      </p:sp>
    </p:spTree>
    <p:extLst>
      <p:ext uri="{BB962C8B-B14F-4D97-AF65-F5344CB8AC3E}">
        <p14:creationId xmlns:p14="http://schemas.microsoft.com/office/powerpoint/2010/main" val="3097057507"/>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76" y="228600"/>
            <a:ext cx="7242048" cy="548640"/>
          </a:xfrm>
          <a:noFill/>
        </p:spPr>
        <p:txBody>
          <a:bodyPr>
            <a:normAutofit fontScale="90000"/>
          </a:bodyPr>
          <a:lstStyle/>
          <a:p>
            <a:pPr algn="ct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4" name="Rectangle 3"/>
          <p:cNvSpPr/>
          <p:nvPr/>
        </p:nvSpPr>
        <p:spPr>
          <a:xfrm>
            <a:off x="152400" y="1143000"/>
            <a:ext cx="7848600" cy="4770537"/>
          </a:xfrm>
          <a:prstGeom prst="rect">
            <a:avLst/>
          </a:prstGeom>
        </p:spPr>
        <p:txBody>
          <a:bodyPr wrap="square">
            <a:spAutoFit/>
          </a:bodyPr>
          <a:lstStyle/>
          <a:p>
            <a:pPr indent="-457200"/>
            <a:r>
              <a:rPr lang="en-US" sz="2000" dirty="0" err="1">
                <a:solidFill>
                  <a:srgbClr val="000000"/>
                </a:solidFill>
                <a:latin typeface="Times New Roman" pitchFamily="18" charset="0"/>
                <a:ea typeface="Times New Roman"/>
                <a:cs typeface="Times New Roman" pitchFamily="18" charset="0"/>
              </a:rPr>
              <a:t>Disch</a:t>
            </a:r>
            <a:r>
              <a:rPr lang="en-US" sz="2000" dirty="0">
                <a:solidFill>
                  <a:srgbClr val="000000"/>
                </a:solidFill>
                <a:latin typeface="Times New Roman" pitchFamily="18" charset="0"/>
                <a:ea typeface="Times New Roman"/>
                <a:cs typeface="Times New Roman" pitchFamily="18" charset="0"/>
              </a:rPr>
              <a:t>, J. (2012). QSEN? What's QSEN? </a:t>
            </a:r>
            <a:r>
              <a:rPr lang="en-US" sz="2000" i="1" dirty="0">
                <a:solidFill>
                  <a:srgbClr val="000000"/>
                </a:solidFill>
                <a:latin typeface="Times New Roman" pitchFamily="18" charset="0"/>
                <a:ea typeface="Times New Roman"/>
                <a:cs typeface="Times New Roman" pitchFamily="18" charset="0"/>
              </a:rPr>
              <a:t>Nursing Outlook, 60. </a:t>
            </a:r>
            <a:r>
              <a:rPr lang="en-US" sz="2000" dirty="0">
                <a:solidFill>
                  <a:srgbClr val="000000"/>
                </a:solidFill>
                <a:latin typeface="Times New Roman" pitchFamily="18" charset="0"/>
                <a:ea typeface="Times New Roman"/>
                <a:cs typeface="Times New Roman" pitchFamily="18" charset="0"/>
              </a:rPr>
              <a:t>Retrieved </a:t>
            </a:r>
            <a:r>
              <a:rPr lang="en-US" sz="2000" dirty="0" smtClean="0">
                <a:solidFill>
                  <a:srgbClr val="000000"/>
                </a:solidFill>
                <a:latin typeface="Times New Roman" pitchFamily="18" charset="0"/>
                <a:ea typeface="Times New Roman"/>
                <a:cs typeface="Times New Roman" pitchFamily="18" charset="0"/>
              </a:rPr>
              <a:t>	from http</a:t>
            </a:r>
            <a:r>
              <a:rPr lang="en-US" sz="2000" dirty="0">
                <a:solidFill>
                  <a:srgbClr val="000000"/>
                </a:solidFill>
                <a:latin typeface="Times New Roman" pitchFamily="18" charset="0"/>
                <a:ea typeface="Times New Roman"/>
                <a:cs typeface="Times New Roman" pitchFamily="18" charset="0"/>
              </a:rPr>
              <a:t>://</a:t>
            </a:r>
            <a:r>
              <a:rPr lang="en-US" sz="2000" dirty="0" smtClean="0">
                <a:solidFill>
                  <a:srgbClr val="000000"/>
                </a:solidFill>
                <a:latin typeface="Times New Roman" pitchFamily="18" charset="0"/>
                <a:ea typeface="Times New Roman"/>
                <a:cs typeface="Times New Roman" pitchFamily="18" charset="0"/>
              </a:rPr>
              <a:t>0www.sciencedirect.com.libcat.ferris.edu/science/ 	</a:t>
            </a:r>
            <a:r>
              <a:rPr lang="en-US" sz="2000" dirty="0" err="1" smtClean="0">
                <a:solidFill>
                  <a:srgbClr val="000000"/>
                </a:solidFill>
                <a:latin typeface="Times New Roman" pitchFamily="18" charset="0"/>
                <a:ea typeface="Times New Roman"/>
                <a:cs typeface="Times New Roman" pitchFamily="18" charset="0"/>
              </a:rPr>
              <a:t>articlepii</a:t>
            </a:r>
            <a:r>
              <a:rPr lang="en-US" sz="2000" dirty="0" smtClean="0">
                <a:solidFill>
                  <a:srgbClr val="000000"/>
                </a:solidFill>
                <a:latin typeface="Times New Roman" pitchFamily="18" charset="0"/>
                <a:ea typeface="Times New Roman"/>
                <a:cs typeface="Times New Roman" pitchFamily="18" charset="0"/>
              </a:rPr>
              <a:t>/S0029655412000024.</a:t>
            </a:r>
          </a:p>
          <a:p>
            <a:pPr indent="-457200"/>
            <a:endParaRPr lang="en-US" sz="2000" dirty="0">
              <a:latin typeface="Times New Roman" pitchFamily="18" charset="0"/>
              <a:ea typeface="Calibri"/>
              <a:cs typeface="Times New Roman" pitchFamily="18" charset="0"/>
            </a:endParaRPr>
          </a:p>
          <a:p>
            <a:pPr indent="-457200"/>
            <a:r>
              <a:rPr lang="en-US" sz="2000" dirty="0">
                <a:solidFill>
                  <a:srgbClr val="000000"/>
                </a:solidFill>
                <a:latin typeface="Times New Roman" pitchFamily="18" charset="0"/>
                <a:ea typeface="Times New Roman"/>
                <a:cs typeface="Times New Roman" pitchFamily="18" charset="0"/>
              </a:rPr>
              <a:t>Durham, C., &amp; Sherwood, G. (2008). Education to bridge the quality gap: </a:t>
            </a:r>
            <a:r>
              <a:rPr lang="en-US" sz="2000" dirty="0" smtClean="0">
                <a:solidFill>
                  <a:srgbClr val="000000"/>
                </a:solidFill>
                <a:latin typeface="Times New Roman" pitchFamily="18" charset="0"/>
                <a:ea typeface="Times New Roman"/>
                <a:cs typeface="Times New Roman" pitchFamily="18" charset="0"/>
              </a:rPr>
              <a:t>	a </a:t>
            </a:r>
            <a:r>
              <a:rPr lang="en-US" sz="2000" dirty="0">
                <a:solidFill>
                  <a:srgbClr val="000000"/>
                </a:solidFill>
                <a:latin typeface="Times New Roman" pitchFamily="18" charset="0"/>
                <a:ea typeface="Times New Roman"/>
                <a:cs typeface="Times New Roman" pitchFamily="18" charset="0"/>
              </a:rPr>
              <a:t>case study approach. </a:t>
            </a:r>
            <a:r>
              <a:rPr lang="en-US" sz="2000" i="1" dirty="0">
                <a:solidFill>
                  <a:srgbClr val="000000"/>
                </a:solidFill>
                <a:latin typeface="Times New Roman" pitchFamily="18" charset="0"/>
                <a:ea typeface="Times New Roman"/>
                <a:cs typeface="Times New Roman" pitchFamily="18" charset="0"/>
              </a:rPr>
              <a:t>Urologic Nursing</a:t>
            </a:r>
            <a:r>
              <a:rPr lang="en-US" sz="2000" dirty="0">
                <a:solidFill>
                  <a:srgbClr val="000000"/>
                </a:solidFill>
                <a:latin typeface="Times New Roman" pitchFamily="18" charset="0"/>
                <a:ea typeface="Times New Roman"/>
                <a:cs typeface="Times New Roman" pitchFamily="18" charset="0"/>
              </a:rPr>
              <a:t>, </a:t>
            </a:r>
            <a:r>
              <a:rPr lang="en-US" sz="2000" i="1" dirty="0">
                <a:solidFill>
                  <a:srgbClr val="000000"/>
                </a:solidFill>
                <a:latin typeface="Times New Roman" pitchFamily="18" charset="0"/>
                <a:ea typeface="Times New Roman"/>
                <a:cs typeface="Times New Roman" pitchFamily="18" charset="0"/>
              </a:rPr>
              <a:t>28</a:t>
            </a:r>
            <a:r>
              <a:rPr lang="en-US" sz="2000" dirty="0">
                <a:solidFill>
                  <a:srgbClr val="000000"/>
                </a:solidFill>
                <a:latin typeface="Times New Roman" pitchFamily="18" charset="0"/>
                <a:ea typeface="Times New Roman"/>
                <a:cs typeface="Times New Roman" pitchFamily="18" charset="0"/>
              </a:rPr>
              <a:t>(6), </a:t>
            </a:r>
            <a:r>
              <a:rPr lang="en-US" sz="2000" smtClean="0">
                <a:solidFill>
                  <a:srgbClr val="000000"/>
                </a:solidFill>
                <a:latin typeface="Times New Roman" pitchFamily="18" charset="0"/>
                <a:ea typeface="Times New Roman"/>
                <a:cs typeface="Times New Roman" pitchFamily="18" charset="0"/>
              </a:rPr>
              <a:t>431.</a:t>
            </a:r>
          </a:p>
          <a:p>
            <a:pPr indent="-457200"/>
            <a:endParaRPr lang="en-US" sz="2000" dirty="0">
              <a:latin typeface="Times New Roman" pitchFamily="18" charset="0"/>
              <a:ea typeface="Calibri"/>
              <a:cs typeface="Times New Roman" pitchFamily="18" charset="0"/>
            </a:endParaRPr>
          </a:p>
          <a:p>
            <a:pPr indent="-457200"/>
            <a:r>
              <a:rPr lang="en-US" sz="2000" dirty="0" err="1">
                <a:solidFill>
                  <a:srgbClr val="000000"/>
                </a:solidFill>
                <a:latin typeface="Times New Roman" pitchFamily="18" charset="0"/>
                <a:ea typeface="Times New Roman"/>
                <a:cs typeface="Times New Roman" pitchFamily="18" charset="0"/>
              </a:rPr>
              <a:t>Schardt</a:t>
            </a:r>
            <a:r>
              <a:rPr lang="en-US" sz="2000" dirty="0">
                <a:solidFill>
                  <a:srgbClr val="000000"/>
                </a:solidFill>
                <a:latin typeface="Times New Roman" pitchFamily="18" charset="0"/>
                <a:ea typeface="Times New Roman"/>
                <a:cs typeface="Times New Roman" pitchFamily="18" charset="0"/>
              </a:rPr>
              <a:t>, C. (2010). </a:t>
            </a:r>
            <a:r>
              <a:rPr lang="en-US" sz="2000" i="1" dirty="0">
                <a:solidFill>
                  <a:srgbClr val="000000"/>
                </a:solidFill>
                <a:latin typeface="Times New Roman" pitchFamily="18" charset="0"/>
                <a:ea typeface="Times New Roman"/>
                <a:cs typeface="Times New Roman" pitchFamily="18" charset="0"/>
              </a:rPr>
              <a:t>Introduction to evidence based practice</a:t>
            </a:r>
            <a:r>
              <a:rPr lang="en-US" sz="2000" dirty="0">
                <a:solidFill>
                  <a:srgbClr val="000000"/>
                </a:solidFill>
                <a:latin typeface="Times New Roman" pitchFamily="18" charset="0"/>
                <a:ea typeface="Times New Roman"/>
                <a:cs typeface="Times New Roman" pitchFamily="18" charset="0"/>
              </a:rPr>
              <a:t>. </a:t>
            </a:r>
            <a:r>
              <a:rPr lang="en-US" sz="2000" dirty="0" smtClean="0">
                <a:solidFill>
                  <a:srgbClr val="000000"/>
                </a:solidFill>
                <a:latin typeface="Times New Roman" pitchFamily="18" charset="0"/>
                <a:ea typeface="Times New Roman"/>
                <a:cs typeface="Times New Roman" pitchFamily="18" charset="0"/>
              </a:rPr>
              <a:t>Unpublished 	raw </a:t>
            </a:r>
            <a:r>
              <a:rPr lang="en-US" sz="2000" dirty="0">
                <a:solidFill>
                  <a:srgbClr val="000000"/>
                </a:solidFill>
                <a:latin typeface="Times New Roman" pitchFamily="18" charset="0"/>
                <a:ea typeface="Times New Roman"/>
                <a:cs typeface="Times New Roman" pitchFamily="18" charset="0"/>
              </a:rPr>
              <a:t>data, Medical center library, Duke University, Durham, NC, </a:t>
            </a:r>
            <a:r>
              <a:rPr lang="en-US" sz="2000" dirty="0" smtClean="0">
                <a:solidFill>
                  <a:srgbClr val="000000"/>
                </a:solidFill>
                <a:latin typeface="Times New Roman" pitchFamily="18" charset="0"/>
                <a:ea typeface="Times New Roman"/>
                <a:cs typeface="Times New Roman" pitchFamily="18" charset="0"/>
              </a:rPr>
              <a:t>	Retrieved from http</a:t>
            </a:r>
            <a:r>
              <a:rPr lang="en-US" sz="2000" dirty="0">
                <a:solidFill>
                  <a:srgbClr val="000000"/>
                </a:solidFill>
                <a:latin typeface="Times New Roman" pitchFamily="18" charset="0"/>
                <a:ea typeface="Times New Roman"/>
                <a:cs typeface="Times New Roman" pitchFamily="18" charset="0"/>
              </a:rPr>
              <a:t>://</a:t>
            </a:r>
            <a:r>
              <a:rPr lang="en-US" sz="2000" dirty="0" smtClean="0">
                <a:solidFill>
                  <a:srgbClr val="000000"/>
                </a:solidFill>
                <a:latin typeface="Times New Roman" pitchFamily="18" charset="0"/>
                <a:ea typeface="Times New Roman"/>
                <a:cs typeface="Times New Roman" pitchFamily="18" charset="0"/>
              </a:rPr>
              <a:t>www.hsl.unc.edu/services/tutorials/ebm</a:t>
            </a:r>
            <a:r>
              <a:rPr lang="en-US" sz="2000" u="sng" dirty="0" smtClean="0">
                <a:solidFill>
                  <a:srgbClr val="000000"/>
                </a:solidFill>
                <a:latin typeface="Times New Roman" pitchFamily="18" charset="0"/>
                <a:ea typeface="Times New Roman"/>
                <a:cs typeface="Times New Roman" pitchFamily="18" charset="0"/>
              </a:rPr>
              <a:t> </a:t>
            </a:r>
            <a:r>
              <a:rPr lang="en-US" sz="2000" dirty="0" smtClean="0">
                <a:solidFill>
                  <a:srgbClr val="000000"/>
                </a:solidFill>
                <a:latin typeface="Times New Roman" pitchFamily="18" charset="0"/>
                <a:ea typeface="Times New Roman"/>
                <a:cs typeface="Times New Roman" pitchFamily="18" charset="0"/>
              </a:rPr>
              <a:t>	/index.htm.</a:t>
            </a:r>
          </a:p>
          <a:p>
            <a:pPr indent="-457200"/>
            <a:endParaRPr lang="en-US" sz="2000" dirty="0">
              <a:latin typeface="Times New Roman" pitchFamily="18" charset="0"/>
              <a:ea typeface="Calibri"/>
              <a:cs typeface="Times New Roman" pitchFamily="18" charset="0"/>
            </a:endParaRPr>
          </a:p>
          <a:p>
            <a:pPr indent="-457200"/>
            <a:r>
              <a:rPr lang="en-US" sz="2000" dirty="0">
                <a:solidFill>
                  <a:srgbClr val="000000"/>
                </a:solidFill>
                <a:latin typeface="Times New Roman" pitchFamily="18" charset="0"/>
                <a:ea typeface="Times New Roman"/>
                <a:cs typeface="Times New Roman" pitchFamily="18" charset="0"/>
              </a:rPr>
              <a:t>Quality and Safety Education for Nurses (QSEN). (2012). </a:t>
            </a:r>
            <a:r>
              <a:rPr lang="en-US" sz="2000" dirty="0" smtClean="0">
                <a:latin typeface="Times New Roman" pitchFamily="18" charset="0"/>
                <a:ea typeface="Calibri"/>
                <a:cs typeface="Times New Roman" pitchFamily="18" charset="0"/>
              </a:rPr>
              <a:t>http</a:t>
            </a:r>
            <a:r>
              <a:rPr lang="en-US" sz="2000" dirty="0">
                <a:latin typeface="Times New Roman" pitchFamily="18" charset="0"/>
                <a:ea typeface="Calibri"/>
                <a:cs typeface="Times New Roman" pitchFamily="18" charset="0"/>
              </a:rPr>
              <a:t>://</a:t>
            </a:r>
            <a:r>
              <a:rPr lang="en-US" sz="2000" dirty="0" smtClean="0">
                <a:latin typeface="Times New Roman" pitchFamily="18" charset="0"/>
                <a:ea typeface="Calibri"/>
                <a:cs typeface="Times New Roman" pitchFamily="18" charset="0"/>
              </a:rPr>
              <a:t>www. 	qsen.org/</a:t>
            </a:r>
            <a:r>
              <a:rPr lang="en-US" sz="2000" dirty="0" err="1" smtClean="0">
                <a:latin typeface="Times New Roman" pitchFamily="18" charset="0"/>
                <a:ea typeface="Calibri"/>
                <a:cs typeface="Times New Roman" pitchFamily="18" charset="0"/>
              </a:rPr>
              <a:t>ksas_prelicensure</a:t>
            </a:r>
            <a:r>
              <a:rPr lang="en-US" sz="2000" dirty="0" smtClean="0">
                <a:latin typeface="Times New Roman" pitchFamily="18" charset="0"/>
                <a:ea typeface="Calibri"/>
                <a:cs typeface="Times New Roman" pitchFamily="18" charset="0"/>
              </a:rPr>
              <a:t>.</a:t>
            </a:r>
            <a:endParaRPr lang="en-US" sz="2400" dirty="0" smtClean="0">
              <a:latin typeface="Times New Roman" pitchFamily="18" charset="0"/>
              <a:ea typeface="Calibri"/>
              <a:cs typeface="Times New Roman" pitchFamily="18" charset="0"/>
            </a:endParaRPr>
          </a:p>
          <a:p>
            <a:pPr indent="-457200"/>
            <a:endParaRPr lang="en-US" sz="2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1741831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chemeClr val="accent5">
                    <a:lumMod val="75000"/>
                  </a:schemeClr>
                </a:solidFill>
              </a:rPr>
              <a:t>Overview</a:t>
            </a:r>
            <a:endParaRPr lang="en-US" sz="6600" dirty="0">
              <a:solidFill>
                <a:schemeClr val="accent5">
                  <a:lumMod val="75000"/>
                </a:schemeClr>
              </a:solidFill>
            </a:endParaRPr>
          </a:p>
        </p:txBody>
      </p:sp>
      <p:sp>
        <p:nvSpPr>
          <p:cNvPr id="3" name="Content Placeholder 2"/>
          <p:cNvSpPr>
            <a:spLocks noGrp="1"/>
          </p:cNvSpPr>
          <p:nvPr>
            <p:ph idx="1"/>
          </p:nvPr>
        </p:nvSpPr>
        <p:spPr/>
        <p:txBody>
          <a:bodyPr>
            <a:normAutofit fontScale="92500"/>
          </a:bodyPr>
          <a:lstStyle/>
          <a:p>
            <a:r>
              <a:rPr lang="en-US" dirty="0" smtClean="0"/>
              <a:t>The purpose of Quality </a:t>
            </a:r>
            <a:r>
              <a:rPr lang="en-US" dirty="0"/>
              <a:t>and Safety Education for </a:t>
            </a:r>
            <a:r>
              <a:rPr lang="en-US" dirty="0" smtClean="0"/>
              <a:t>Nurses (QSEN</a:t>
            </a:r>
            <a:r>
              <a:rPr lang="en-US" dirty="0"/>
              <a:t>) </a:t>
            </a:r>
            <a:r>
              <a:rPr lang="en-US" dirty="0" smtClean="0"/>
              <a:t>is for nursing graduates to have </a:t>
            </a:r>
            <a:r>
              <a:rPr lang="en-US" dirty="0"/>
              <a:t>the </a:t>
            </a:r>
            <a:r>
              <a:rPr lang="en-US" dirty="0" smtClean="0"/>
              <a:t>intelligence and ability to consistently enhance the </a:t>
            </a:r>
            <a:r>
              <a:rPr lang="en-US" dirty="0"/>
              <a:t>quality and safety of </a:t>
            </a:r>
            <a:r>
              <a:rPr lang="en-US" dirty="0" smtClean="0"/>
              <a:t>the environment in their workplace. </a:t>
            </a:r>
          </a:p>
          <a:p>
            <a:r>
              <a:rPr lang="en-US" dirty="0" smtClean="0"/>
              <a:t>QSEN was developed in 2005 by Linda </a:t>
            </a:r>
            <a:r>
              <a:rPr lang="en-US" dirty="0" err="1"/>
              <a:t>Cronenwett</a:t>
            </a:r>
            <a:r>
              <a:rPr lang="en-US" dirty="0"/>
              <a:t>, PhD, RN, FAAN, and a group of experts in quality and </a:t>
            </a:r>
            <a:r>
              <a:rPr lang="en-US" dirty="0" smtClean="0"/>
              <a:t>safety (Disch,2012).</a:t>
            </a:r>
          </a:p>
          <a:p>
            <a:r>
              <a:rPr lang="en-US" dirty="0"/>
              <a:t>C</a:t>
            </a:r>
            <a:r>
              <a:rPr lang="en-US" dirty="0" smtClean="0"/>
              <a:t>onsist of three phases and is funded by the Robert Wood Johnson Foundation, the countries </a:t>
            </a:r>
            <a:r>
              <a:rPr lang="en-US" dirty="0"/>
              <a:t>largest </a:t>
            </a:r>
            <a:r>
              <a:rPr lang="en-US" dirty="0" smtClean="0"/>
              <a:t>charitable organization dedicated </a:t>
            </a:r>
            <a:r>
              <a:rPr lang="en-US" dirty="0"/>
              <a:t>to improving </a:t>
            </a:r>
            <a:r>
              <a:rPr lang="en-US" dirty="0" smtClean="0"/>
              <a:t>health care (QSEN, 2012).</a:t>
            </a:r>
            <a:endParaRPr lang="en-US" dirty="0"/>
          </a:p>
          <a:p>
            <a:endParaRPr lang="en-US" dirty="0" smtClean="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249917844"/>
      </p:ext>
    </p:extLst>
  </p:cSld>
  <p:clrMapOvr>
    <a:masterClrMapping/>
  </p:clrMapOvr>
  <mc:AlternateContent xmlns:mc="http://schemas.openxmlformats.org/markup-compatibility/2006" xmlns:p14="http://schemas.microsoft.com/office/powerpoint/2010/main">
    <mc:Choice Requires="p14">
      <p:transition spd="slow" p14:dur="1200" advTm="12000">
        <p14:prism/>
      </p:transition>
    </mc:Choice>
    <mc:Fallback xmlns="">
      <p:transition spd="slow"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chor="ctr">
            <a:normAutofit/>
          </a:bodyPr>
          <a:lstStyle/>
          <a:p>
            <a:pPr algn="ctr"/>
            <a:r>
              <a:rPr lang="en-US" sz="6000" dirty="0" smtClean="0">
                <a:solidFill>
                  <a:schemeClr val="accent1"/>
                </a:solidFill>
              </a:rPr>
              <a:t>Overview cont.</a:t>
            </a:r>
            <a:endParaRPr lang="en-US" sz="6000"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smtClean="0"/>
              <a:t>Many nursing schools have included QSEN standards into their curriculum to improve outcomes for quality and safety in the nursing practice (</a:t>
            </a:r>
            <a:r>
              <a:rPr lang="en-US" dirty="0" err="1" smtClean="0"/>
              <a:t>Disch</a:t>
            </a:r>
            <a:r>
              <a:rPr lang="en-US" dirty="0" smtClean="0"/>
              <a:t>, 2012).</a:t>
            </a:r>
          </a:p>
          <a:p>
            <a:r>
              <a:rPr lang="en-US" dirty="0" smtClean="0"/>
              <a:t>“QSEN </a:t>
            </a:r>
            <a:r>
              <a:rPr lang="en-US" dirty="0"/>
              <a:t>identifies </a:t>
            </a:r>
            <a:r>
              <a:rPr lang="en-US" dirty="0" smtClean="0"/>
              <a:t>the knowledge</a:t>
            </a:r>
            <a:r>
              <a:rPr lang="en-US" dirty="0"/>
              <a:t>, skills, and attitudes (KSAs) needed by all nurses </a:t>
            </a:r>
            <a:r>
              <a:rPr lang="en-US" dirty="0" smtClean="0"/>
              <a:t>to </a:t>
            </a:r>
            <a:r>
              <a:rPr lang="en-US" dirty="0"/>
              <a:t>continuously improve the </a:t>
            </a:r>
            <a:r>
              <a:rPr lang="en-US" dirty="0" smtClean="0"/>
              <a:t>quality and safety </a:t>
            </a:r>
            <a:r>
              <a:rPr lang="en-US" dirty="0"/>
              <a:t>of health </a:t>
            </a:r>
            <a:r>
              <a:rPr lang="en-US" dirty="0" smtClean="0"/>
              <a:t>care” (</a:t>
            </a:r>
            <a:r>
              <a:rPr lang="en-US" dirty="0" err="1" smtClean="0"/>
              <a:t>Disch</a:t>
            </a:r>
            <a:r>
              <a:rPr lang="en-US" dirty="0" smtClean="0"/>
              <a:t>, 2012).</a:t>
            </a:r>
          </a:p>
          <a:p>
            <a:r>
              <a:rPr lang="en-US" dirty="0" smtClean="0"/>
              <a:t>Each of their six competencies include KSA’s that act as learning objectives for both the pre-licensure level and graduate level of nursing (</a:t>
            </a:r>
            <a:r>
              <a:rPr lang="en-US" dirty="0"/>
              <a:t>QSEN, 2012).</a:t>
            </a:r>
          </a:p>
          <a:p>
            <a:endParaRPr lang="en-US" dirty="0"/>
          </a:p>
        </p:txBody>
      </p:sp>
    </p:spTree>
    <p:extLst>
      <p:ext uri="{BB962C8B-B14F-4D97-AF65-F5344CB8AC3E}">
        <p14:creationId xmlns:p14="http://schemas.microsoft.com/office/powerpoint/2010/main" val="14049841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75000"/>
                  </a:schemeClr>
                </a:solidFill>
              </a:rPr>
              <a:t>INVOLVES…</a:t>
            </a:r>
            <a:endParaRPr lang="en-US" sz="5400" dirty="0">
              <a:solidFill>
                <a:schemeClr val="accent5">
                  <a:lumMod val="75000"/>
                </a:schemeClr>
              </a:solidFill>
            </a:endParaRPr>
          </a:p>
        </p:txBody>
      </p:sp>
      <p:sp>
        <p:nvSpPr>
          <p:cNvPr id="3" name="Content Placeholder 2"/>
          <p:cNvSpPr>
            <a:spLocks noGrp="1"/>
          </p:cNvSpPr>
          <p:nvPr>
            <p:ph idx="1"/>
          </p:nvPr>
        </p:nvSpPr>
        <p:spPr/>
        <p:txBody>
          <a:bodyPr/>
          <a:lstStyle/>
          <a:p>
            <a:r>
              <a:rPr lang="en-US" sz="3600" dirty="0"/>
              <a:t>Patient-Centered Care </a:t>
            </a:r>
          </a:p>
          <a:p>
            <a:r>
              <a:rPr lang="en-US" sz="3600" dirty="0"/>
              <a:t>Teamwork</a:t>
            </a:r>
          </a:p>
          <a:p>
            <a:r>
              <a:rPr lang="en-US" sz="3600" dirty="0"/>
              <a:t>Collaboration</a:t>
            </a:r>
          </a:p>
          <a:p>
            <a:r>
              <a:rPr lang="en-US" sz="3600" dirty="0"/>
              <a:t>Evidence-Based Practice</a:t>
            </a:r>
          </a:p>
          <a:p>
            <a:r>
              <a:rPr lang="en-US" sz="3600" dirty="0"/>
              <a:t>Quality Improvement</a:t>
            </a:r>
          </a:p>
          <a:p>
            <a:r>
              <a:rPr lang="en-US" sz="3600" dirty="0"/>
              <a:t>Safety</a:t>
            </a:r>
          </a:p>
          <a:p>
            <a:r>
              <a:rPr lang="en-US" sz="3600" dirty="0"/>
              <a:t>Informatics</a:t>
            </a:r>
          </a:p>
          <a:p>
            <a:endParaRPr lang="en-US" dirty="0"/>
          </a:p>
        </p:txBody>
      </p:sp>
    </p:spTree>
    <p:extLst>
      <p:ext uri="{BB962C8B-B14F-4D97-AF65-F5344CB8AC3E}">
        <p14:creationId xmlns:p14="http://schemas.microsoft.com/office/powerpoint/2010/main" val="3360296661"/>
      </p:ext>
    </p:extLst>
  </p:cSld>
  <p:clrMapOvr>
    <a:masterClrMapping/>
  </p:clrMapOvr>
  <mc:AlternateContent xmlns:mc="http://schemas.openxmlformats.org/markup-compatibility/2006" xmlns:p14="http://schemas.microsoft.com/office/powerpoint/2010/main">
    <mc:Choice Requires="p14">
      <p:transition spd="slow" p14:dur="2000" advTm="8000">
        <p14:prism isContent="1"/>
      </p:transition>
    </mc:Choice>
    <mc:Fallback xmlns="">
      <p:transition spd="slow"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i="1" u="sng" cap="none" dirty="0">
                <a:ln>
                  <a:noFill/>
                </a:ln>
                <a:solidFill>
                  <a:srgbClr val="B83D68"/>
                </a:solidFill>
                <a:latin typeface="Century Gothic"/>
              </a:rPr>
              <a:t>Patient Centered Care</a:t>
            </a:r>
            <a:endParaRPr lang="en-US" dirty="0"/>
          </a:p>
        </p:txBody>
      </p:sp>
      <p:sp>
        <p:nvSpPr>
          <p:cNvPr id="3" name="Content Placeholder 2"/>
          <p:cNvSpPr>
            <a:spLocks noGrp="1"/>
          </p:cNvSpPr>
          <p:nvPr>
            <p:ph idx="1"/>
          </p:nvPr>
        </p:nvSpPr>
        <p:spPr>
          <a:xfrm>
            <a:off x="457200" y="2057400"/>
            <a:ext cx="7239000" cy="3352800"/>
          </a:xfrm>
        </p:spPr>
        <p:txBody>
          <a:bodyPr/>
          <a:lstStyle/>
          <a:p>
            <a:r>
              <a:rPr lang="en-US" dirty="0" smtClean="0"/>
              <a:t>Definition: "Recognize </a:t>
            </a:r>
            <a:r>
              <a:rPr lang="en-US" dirty="0"/>
              <a:t>the patient or designee as the source of control and full partner in providing compassionate and coordinated care based on respect for patient's preferences, values, and </a:t>
            </a:r>
            <a:r>
              <a:rPr lang="en-US" dirty="0" smtClean="0"/>
              <a:t>needs” (QSEN, 2012). </a:t>
            </a:r>
          </a:p>
          <a:p>
            <a:pPr marL="0" indent="0">
              <a:buNone/>
            </a:pPr>
            <a:endParaRPr lang="en-US" dirty="0" smtClean="0"/>
          </a:p>
          <a:p>
            <a:endParaRPr lang="en-US" dirty="0"/>
          </a:p>
        </p:txBody>
      </p:sp>
    </p:spTree>
    <p:extLst>
      <p:ext uri="{BB962C8B-B14F-4D97-AF65-F5344CB8AC3E}">
        <p14:creationId xmlns:p14="http://schemas.microsoft.com/office/powerpoint/2010/main" val="17513862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7239000" cy="1143000"/>
          </a:xfrm>
        </p:spPr>
        <p:txBody>
          <a:bodyPr>
            <a:normAutofit fontScale="90000"/>
          </a:bodyPr>
          <a:lstStyle/>
          <a:p>
            <a:pPr algn="ctr"/>
            <a:r>
              <a:rPr lang="en-US" dirty="0"/>
              <a:t>What can we do as individuals to help meet the patient centered care goals?</a:t>
            </a:r>
          </a:p>
        </p:txBody>
      </p:sp>
      <p:sp>
        <p:nvSpPr>
          <p:cNvPr id="5" name="Content Placeholder 4"/>
          <p:cNvSpPr>
            <a:spLocks noGrp="1"/>
          </p:cNvSpPr>
          <p:nvPr>
            <p:ph idx="1"/>
          </p:nvPr>
        </p:nvSpPr>
        <p:spPr>
          <a:xfrm>
            <a:off x="457200" y="1752600"/>
            <a:ext cx="7239000" cy="4846320"/>
          </a:xfrm>
        </p:spPr>
        <p:txBody>
          <a:bodyPr>
            <a:normAutofit fontScale="92500"/>
          </a:bodyPr>
          <a:lstStyle/>
          <a:p>
            <a:r>
              <a:rPr lang="en-US" dirty="0"/>
              <a:t>Remember each individual patient is different.  Patients’ values, religion, culture, and individual needs must be assessed.</a:t>
            </a:r>
          </a:p>
          <a:p>
            <a:r>
              <a:rPr lang="en-US" dirty="0"/>
              <a:t>Communication with other caregivers regarding individual patient needs.</a:t>
            </a:r>
          </a:p>
          <a:p>
            <a:r>
              <a:rPr lang="en-US" dirty="0"/>
              <a:t>Allow the family and the patient time to ask questions, time to visit with family, and provide emotional support as needed.</a:t>
            </a:r>
          </a:p>
          <a:p>
            <a:r>
              <a:rPr lang="en-US" dirty="0"/>
              <a:t>Provide information on medications and disease processes to keep the patient informed.</a:t>
            </a:r>
          </a:p>
          <a:p>
            <a:r>
              <a:rPr lang="en-US" dirty="0"/>
              <a:t>Keep patient informed on scheduled procedures, blood draws, and testing that is to be done.</a:t>
            </a:r>
          </a:p>
          <a:p>
            <a:endParaRPr lang="en-US" dirty="0"/>
          </a:p>
        </p:txBody>
      </p:sp>
    </p:spTree>
    <p:extLst>
      <p:ext uri="{BB962C8B-B14F-4D97-AF65-F5344CB8AC3E}">
        <p14:creationId xmlns:p14="http://schemas.microsoft.com/office/powerpoint/2010/main" val="2539394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HCAHPS</a:t>
            </a:r>
          </a:p>
        </p:txBody>
      </p:sp>
      <p:sp>
        <p:nvSpPr>
          <p:cNvPr id="3" name="Content Placeholder 2"/>
          <p:cNvSpPr>
            <a:spLocks noGrp="1"/>
          </p:cNvSpPr>
          <p:nvPr>
            <p:ph idx="1"/>
          </p:nvPr>
        </p:nvSpPr>
        <p:spPr/>
        <p:txBody>
          <a:bodyPr/>
          <a:lstStyle/>
          <a:p>
            <a:r>
              <a:rPr lang="en-US" sz="2400" dirty="0" smtClean="0"/>
              <a:t>HCAHPS-defined </a:t>
            </a:r>
            <a:r>
              <a:rPr lang="en-US" sz="2400" dirty="0"/>
              <a:t>as hospital care quality information from the consumer perspective</a:t>
            </a:r>
            <a:r>
              <a:rPr lang="en-US" sz="2400" dirty="0" smtClean="0"/>
              <a:t>.</a:t>
            </a:r>
          </a:p>
          <a:p>
            <a:pPr marL="0" indent="0">
              <a:buNone/>
            </a:pPr>
            <a:endParaRPr lang="en-US" sz="2400" dirty="0"/>
          </a:p>
          <a:p>
            <a:r>
              <a:rPr lang="en-US" sz="2400" dirty="0"/>
              <a:t>HCAHPS was formed to assist organizations in seeing how the patients viewed their care.  With </a:t>
            </a:r>
            <a:r>
              <a:rPr lang="en-US" sz="2400" dirty="0" smtClean="0"/>
              <a:t>this </a:t>
            </a:r>
            <a:r>
              <a:rPr lang="en-US" sz="2400" dirty="0"/>
              <a:t>information, organizations are able to ensure they are meeting the needs of patients, incorporating patients and their families in their care, and ensuring that they have a voice in the care they receive.</a:t>
            </a:r>
          </a:p>
          <a:p>
            <a:endParaRPr lang="en-US" dirty="0"/>
          </a:p>
        </p:txBody>
      </p:sp>
    </p:spTree>
    <p:extLst>
      <p:ext uri="{BB962C8B-B14F-4D97-AF65-F5344CB8AC3E}">
        <p14:creationId xmlns:p14="http://schemas.microsoft.com/office/powerpoint/2010/main" val="253741988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Teamwork and Collaboration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Definition: “Function </a:t>
            </a:r>
            <a:r>
              <a:rPr lang="en-US" dirty="0"/>
              <a:t>effectively within nursing and inter-professional teams, fostering open communication, mutual respect, and shared decision-making to achieve quality patient </a:t>
            </a:r>
            <a:r>
              <a:rPr lang="en-US" dirty="0" smtClean="0"/>
              <a:t>care”</a:t>
            </a:r>
            <a:r>
              <a:rPr lang="en-US" dirty="0"/>
              <a:t> </a:t>
            </a:r>
            <a:r>
              <a:rPr lang="en-US" dirty="0" smtClean="0"/>
              <a:t>(QSEN, 2012).</a:t>
            </a:r>
          </a:p>
          <a:p>
            <a:pPr marL="0" indent="0">
              <a:buNone/>
            </a:pPr>
            <a:endParaRPr lang="en-US" dirty="0" smtClean="0"/>
          </a:p>
          <a:p>
            <a:r>
              <a:rPr lang="en-US" dirty="0" smtClean="0"/>
              <a:t>The competencies offered by QSEN for Teamwork and Collaboration are designed to teach the nursing student how to use the knowledge, skills, and attitudes (KSAs) needed for teamwork and collaboration to improve quality and safety in their practice as nursing professionals (</a:t>
            </a:r>
            <a:r>
              <a:rPr lang="en-US" dirty="0" err="1" smtClean="0"/>
              <a:t>Disch</a:t>
            </a:r>
            <a:r>
              <a:rPr lang="en-US" dirty="0" smtClean="0"/>
              <a:t>, 2012).</a:t>
            </a:r>
          </a:p>
        </p:txBody>
      </p:sp>
    </p:spTree>
    <p:extLst>
      <p:ext uri="{BB962C8B-B14F-4D97-AF65-F5344CB8AC3E}">
        <p14:creationId xmlns:p14="http://schemas.microsoft.com/office/powerpoint/2010/main" val="13340389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1011</TotalTime>
  <Words>2443</Words>
  <Application>Microsoft Office PowerPoint</Application>
  <PresentationFormat>On-screen Show (4:3)</PresentationFormat>
  <Paragraphs>175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     </vt:lpstr>
      <vt:lpstr>QSEN</vt:lpstr>
      <vt:lpstr>Overview</vt:lpstr>
      <vt:lpstr>Overview cont.</vt:lpstr>
      <vt:lpstr>INVOLVES…</vt:lpstr>
      <vt:lpstr>Patient Centered Care</vt:lpstr>
      <vt:lpstr>What can we do as individuals to help meet the patient centered care goals?</vt:lpstr>
      <vt:lpstr>HCAHPS</vt:lpstr>
      <vt:lpstr>Teamwork and Collaboration</vt:lpstr>
      <vt:lpstr>Teamwork and collaboration Competency</vt:lpstr>
      <vt:lpstr>Competency Objectives</vt:lpstr>
      <vt:lpstr>EVIDENCE BASED PRACTICE</vt:lpstr>
      <vt:lpstr>Evidence based practice</vt:lpstr>
      <vt:lpstr>The steps of EBP</vt:lpstr>
      <vt:lpstr>Quality and Improvement Standards</vt:lpstr>
      <vt:lpstr>Quality and improvement Standards objectives </vt:lpstr>
      <vt:lpstr>safety</vt:lpstr>
      <vt:lpstr>informatics</vt:lpstr>
      <vt:lpstr>Conclusion</vt:lpstr>
      <vt:lpstr>How Qsen influences my practice </vt:lpstr>
      <vt:lpstr>How influential practice standards impact my nursing care</vt:lpstr>
      <vt:lpstr>Influential practice standards</vt:lpstr>
      <vt:lpstr>Effect of QSEN on me...</vt:lpstr>
      <vt:lpstr>QSEN’s influence over my practice </vt:lpstr>
      <vt:lpstr>Qsen quality and improvement standards and my nursing care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Standards Powerpoint QSEN</dc:title>
  <dc:creator>Niki</dc:creator>
  <cp:lastModifiedBy>Dana</cp:lastModifiedBy>
  <cp:revision>101</cp:revision>
  <dcterms:created xsi:type="dcterms:W3CDTF">2012-11-20T15:49:04Z</dcterms:created>
  <dcterms:modified xsi:type="dcterms:W3CDTF">2012-12-03T21:24:57Z</dcterms:modified>
</cp:coreProperties>
</file>