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57" r:id="rId4"/>
    <p:sldId id="258" r:id="rId5"/>
    <p:sldId id="259" r:id="rId6"/>
    <p:sldId id="261" r:id="rId7"/>
    <p:sldId id="262" r:id="rId8"/>
    <p:sldId id="263" r:id="rId9"/>
    <p:sldId id="264" r:id="rId10"/>
    <p:sldId id="265" r:id="rId11"/>
    <p:sldId id="267" r:id="rId12"/>
    <p:sldId id="271" r:id="rId13"/>
    <p:sldId id="270" r:id="rId14"/>
    <p:sldId id="266"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44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82" d="100"/>
          <a:sy n="82" d="100"/>
        </p:scale>
        <p:origin x="-1026" y="432"/>
      </p:cViewPr>
      <p:guideLst>
        <p:guide orient="horz" pos="2160"/>
        <p:guide pos="2880"/>
      </p:guideLst>
    </p:cSldViewPr>
  </p:slideViewPr>
  <p:outlineViewPr>
    <p:cViewPr>
      <p:scale>
        <a:sx n="33" d="100"/>
        <a:sy n="33" d="100"/>
      </p:scale>
      <p:origin x="42" y="136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432B5E0-F4BA-413E-8030-D22FDEAED467}" type="datetimeFigureOut">
              <a:rPr lang="en-US" smtClean="0"/>
              <a:t>9/18/2013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DEE7636-48E7-4716-9DEF-44A40D4E5FB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32B5E0-F4BA-413E-8030-D22FDEAED467}"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32B5E0-F4BA-413E-8030-D22FDEAED467}"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32B5E0-F4BA-413E-8030-D22FDEAED467}"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32B5E0-F4BA-413E-8030-D22FDEAED467}" type="datetimeFigureOut">
              <a:rPr lang="en-US" smtClean="0"/>
              <a:t>9/18/2013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DEE7636-48E7-4716-9DEF-44A40D4E5F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32B5E0-F4BA-413E-8030-D22FDEAED467}"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32B5E0-F4BA-413E-8030-D22FDEAED467}" type="datetimeFigureOut">
              <a:rPr lang="en-US" smtClean="0"/>
              <a:t>9/18/2013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32B5E0-F4BA-413E-8030-D22FDEAED467}" type="datetimeFigureOut">
              <a:rPr lang="en-US" smtClean="0"/>
              <a:t>9/18/2013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32B5E0-F4BA-413E-8030-D22FDEAED467}" type="datetimeFigureOut">
              <a:rPr lang="en-US" smtClean="0"/>
              <a:t>9/18/2013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32B5E0-F4BA-413E-8030-D22FDEAED467}"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32B5E0-F4BA-413E-8030-D22FDEAED467}" type="datetimeFigureOut">
              <a:rPr lang="en-US" smtClean="0"/>
              <a:t>9/18/2013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E7636-48E7-4716-9DEF-44A40D4E5F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432B5E0-F4BA-413E-8030-D22FDEAED467}" type="datetimeFigureOut">
              <a:rPr lang="en-US" smtClean="0"/>
              <a:t>9/18/2013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DEE7636-48E7-4716-9DEF-44A40D4E5FB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urrentnursing.com/nursing_theory/application_Roy's_adaptation_model.html" TargetMode="External"/><Relationship Id="rId2" Type="http://schemas.openxmlformats.org/officeDocument/2006/relationships/hyperlink" Target="http://nursingtheory.org/nursing-theories/Sister-Callista-Roy.ph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hoolworkhelper.net/the-roy-adaptation-model-health-environmentsociety-nurs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0"/>
            <a:ext cx="7772400" cy="1828800"/>
          </a:xfrm>
        </p:spPr>
        <p:txBody>
          <a:bodyPr>
            <a:normAutofit/>
          </a:bodyPr>
          <a:lstStyle/>
          <a:p>
            <a:r>
              <a:rPr lang="en-US" dirty="0" smtClean="0"/>
              <a:t>Sister </a:t>
            </a:r>
            <a:r>
              <a:rPr lang="en-US" dirty="0" err="1" smtClean="0"/>
              <a:t>Callista</a:t>
            </a:r>
            <a:r>
              <a:rPr lang="en-US" dirty="0" smtClean="0"/>
              <a:t> Roy’s Adaptation Model</a:t>
            </a:r>
            <a:endParaRPr lang="en-US" dirty="0"/>
          </a:p>
        </p:txBody>
      </p:sp>
      <p:sp>
        <p:nvSpPr>
          <p:cNvPr id="3" name="Subtitle 2"/>
          <p:cNvSpPr>
            <a:spLocks noGrp="1"/>
          </p:cNvSpPr>
          <p:nvPr>
            <p:ph type="subTitle" idx="1"/>
          </p:nvPr>
        </p:nvSpPr>
        <p:spPr>
          <a:xfrm>
            <a:off x="1447800" y="4343400"/>
            <a:ext cx="6400800" cy="685800"/>
          </a:xfrm>
        </p:spPr>
        <p:txBody>
          <a:bodyPr/>
          <a:lstStyle/>
          <a:p>
            <a:r>
              <a:rPr lang="en-US" dirty="0" smtClean="0">
                <a:solidFill>
                  <a:schemeClr val="tx1"/>
                </a:solidFill>
              </a:rPr>
              <a:t>A Holistic Approach to Nursing </a:t>
            </a:r>
            <a:endParaRPr lang="en-US" dirty="0">
              <a:solidFill>
                <a:schemeClr val="tx1"/>
              </a:solidFill>
            </a:endParaRPr>
          </a:p>
        </p:txBody>
      </p:sp>
    </p:spTree>
    <p:extLst>
      <p:ext uri="{BB962C8B-B14F-4D97-AF65-F5344CB8AC3E}">
        <p14:creationId xmlns:p14="http://schemas.microsoft.com/office/powerpoint/2010/main" val="2343794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sz="4000" dirty="0" smtClean="0"/>
              <a:t>Information &amp; Interference</a:t>
            </a:r>
            <a:br>
              <a:rPr lang="en-US" sz="4000" dirty="0" smtClean="0"/>
            </a:br>
            <a:r>
              <a:rPr lang="en-US" sz="4000" dirty="0" smtClean="0"/>
              <a:t>and</a:t>
            </a:r>
            <a:br>
              <a:rPr lang="en-US" sz="4000" dirty="0" smtClean="0"/>
            </a:br>
            <a:r>
              <a:rPr lang="en-US" sz="4000" dirty="0" smtClean="0"/>
              <a:t>Implications &amp; Consequences</a:t>
            </a:r>
            <a:r>
              <a:rPr lang="en-US" dirty="0" smtClean="0"/>
              <a:t/>
            </a:r>
            <a:br>
              <a:rPr lang="en-US" dirty="0" smtClean="0"/>
            </a:br>
            <a:endParaRPr lang="en-US" dirty="0"/>
          </a:p>
        </p:txBody>
      </p:sp>
      <p:sp>
        <p:nvSpPr>
          <p:cNvPr id="3" name="Content Placeholder 2"/>
          <p:cNvSpPr>
            <a:spLocks noGrp="1"/>
          </p:cNvSpPr>
          <p:nvPr>
            <p:ph idx="1"/>
          </p:nvPr>
        </p:nvSpPr>
        <p:spPr>
          <a:xfrm>
            <a:off x="533400" y="2286000"/>
            <a:ext cx="8229600" cy="4267200"/>
          </a:xfrm>
        </p:spPr>
        <p:txBody>
          <a:bodyPr/>
          <a:lstStyle/>
          <a:p>
            <a:r>
              <a:rPr lang="en-US" dirty="0" smtClean="0"/>
              <a:t>The adaptation model views the person as a holistic system (psychological and biological being).</a:t>
            </a:r>
          </a:p>
          <a:p>
            <a:r>
              <a:rPr lang="en-US" dirty="0" smtClean="0"/>
              <a:t>External environment has an impact on the patient’s well being due to interacting with the environment all the time.</a:t>
            </a:r>
          </a:p>
          <a:p>
            <a:r>
              <a:rPr lang="en-US" dirty="0" smtClean="0"/>
              <a:t>The nurse must consider external stressors and change interventions in the nursing process for adaption.  </a:t>
            </a:r>
          </a:p>
          <a:p>
            <a:endParaRPr lang="en-US" dirty="0" smtClean="0"/>
          </a:p>
          <a:p>
            <a:endParaRPr lang="en-US" dirty="0"/>
          </a:p>
        </p:txBody>
      </p:sp>
    </p:spTree>
    <p:extLst>
      <p:ext uri="{BB962C8B-B14F-4D97-AF65-F5344CB8AC3E}">
        <p14:creationId xmlns:p14="http://schemas.microsoft.com/office/powerpoint/2010/main" val="1330807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Evaluation/ What can we gather?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Roy’s adaptation model was built for nursing and has use in nursing practice, education, and research (“Application of Roy’s Adaptation Model (RAM),” 2012). </a:t>
            </a:r>
          </a:p>
          <a:p>
            <a:r>
              <a:rPr lang="en-US" dirty="0" smtClean="0"/>
              <a:t>The model encompasses the four global concepts of human being, environment, health and nursing.</a:t>
            </a:r>
          </a:p>
          <a:p>
            <a:r>
              <a:rPr lang="en-US" dirty="0" smtClean="0"/>
              <a:t>The model can be used in a variety of settings with the patient and their environment as the focus for care.</a:t>
            </a:r>
          </a:p>
          <a:p>
            <a:r>
              <a:rPr lang="en-US" dirty="0" smtClean="0"/>
              <a:t>This model has been used in hospitals in all settings to test the likelihood of improved patient outcomes. The results gathered from patients and subjects were achieved desired patient outcomes with providing a structure and focus from the nursing model (Weiss, Hastings, &amp; Holy, et al., 1994).</a:t>
            </a:r>
          </a:p>
          <a:p>
            <a:endParaRPr lang="en-US" dirty="0" smtClean="0"/>
          </a:p>
          <a:p>
            <a:endParaRPr lang="en-US" dirty="0"/>
          </a:p>
        </p:txBody>
      </p:sp>
    </p:spTree>
    <p:extLst>
      <p:ext uri="{BB962C8B-B14F-4D97-AF65-F5344CB8AC3E}">
        <p14:creationId xmlns:p14="http://schemas.microsoft.com/office/powerpoint/2010/main" val="1321560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Prepared by:</a:t>
            </a:r>
          </a:p>
          <a:p>
            <a:r>
              <a:rPr lang="en-US" dirty="0" smtClean="0"/>
              <a:t>Kim </a:t>
            </a:r>
            <a:r>
              <a:rPr lang="en-US" dirty="0" err="1" smtClean="0"/>
              <a:t>Gurizzian</a:t>
            </a:r>
            <a:endParaRPr lang="en-US" dirty="0" smtClean="0"/>
          </a:p>
          <a:p>
            <a:r>
              <a:rPr lang="en-US" dirty="0" smtClean="0"/>
              <a:t>Michelle Johnston</a:t>
            </a:r>
          </a:p>
          <a:p>
            <a:r>
              <a:rPr lang="en-US" smtClean="0"/>
              <a:t>Stephanie Lombardi</a:t>
            </a:r>
            <a:endParaRPr lang="en-US" dirty="0" smtClean="0"/>
          </a:p>
          <a:p>
            <a:endParaRPr lang="en-US" dirty="0"/>
          </a:p>
        </p:txBody>
      </p:sp>
    </p:spTree>
    <p:extLst>
      <p:ext uri="{BB962C8B-B14F-4D97-AF65-F5344CB8AC3E}">
        <p14:creationId xmlns:p14="http://schemas.microsoft.com/office/powerpoint/2010/main" val="2817716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pPr indent="-457200">
              <a:lnSpc>
                <a:spcPct val="220000"/>
              </a:lnSpc>
              <a:spcBef>
                <a:spcPts val="0"/>
              </a:spcBef>
            </a:pPr>
            <a:r>
              <a:rPr lang="en-US" dirty="0" smtClean="0"/>
              <a:t>Author. (2012). </a:t>
            </a:r>
            <a:r>
              <a:rPr lang="en-US" dirty="0"/>
              <a:t>Sister </a:t>
            </a:r>
            <a:r>
              <a:rPr lang="en-US" dirty="0" err="1"/>
              <a:t>Callista</a:t>
            </a:r>
            <a:r>
              <a:rPr lang="en-US" dirty="0"/>
              <a:t> Roy. Nursing Theory</a:t>
            </a:r>
            <a:r>
              <a:rPr lang="en-US" dirty="0" smtClean="0"/>
              <a:t>. </a:t>
            </a:r>
            <a:r>
              <a:rPr lang="en-US" dirty="0"/>
              <a:t>R</a:t>
            </a:r>
            <a:r>
              <a:rPr lang="en-US" dirty="0" smtClean="0"/>
              <a:t>etrieved </a:t>
            </a:r>
            <a:r>
              <a:rPr lang="en-US" dirty="0"/>
              <a:t>from </a:t>
            </a:r>
            <a:r>
              <a:rPr lang="en-US" dirty="0">
                <a:hlinkClick r:id="rId2"/>
              </a:rPr>
              <a:t>http://</a:t>
            </a:r>
            <a:r>
              <a:rPr lang="en-US" dirty="0" smtClean="0">
                <a:hlinkClick r:id="rId2"/>
              </a:rPr>
              <a:t>nursingtheory.org/nursing-theories/Sister-Callista-Roy.php</a:t>
            </a:r>
            <a:endParaRPr lang="en-US" dirty="0" smtClean="0"/>
          </a:p>
          <a:p>
            <a:pPr indent="-457200">
              <a:lnSpc>
                <a:spcPct val="220000"/>
              </a:lnSpc>
              <a:spcBef>
                <a:spcPts val="0"/>
              </a:spcBef>
            </a:pPr>
            <a:r>
              <a:rPr lang="en-US" dirty="0" smtClean="0"/>
              <a:t>Chitty, K. K., &amp; Black</a:t>
            </a:r>
            <a:r>
              <a:rPr lang="en-US" dirty="0" smtClean="0"/>
              <a:t>, B. P. (</a:t>
            </a:r>
            <a:r>
              <a:rPr lang="en-US" dirty="0" smtClean="0"/>
              <a:t>2011). </a:t>
            </a:r>
            <a:r>
              <a:rPr lang="en-US" i="1" dirty="0" smtClean="0"/>
              <a:t>Professional nursing: Concepts &amp; challenges </a:t>
            </a:r>
            <a:r>
              <a:rPr lang="en-US" dirty="0" smtClean="0"/>
              <a:t>(6</a:t>
            </a:r>
            <a:r>
              <a:rPr lang="en-US" baseline="30000" dirty="0" smtClean="0"/>
              <a:t>th</a:t>
            </a:r>
            <a:r>
              <a:rPr lang="en-US" dirty="0" smtClean="0"/>
              <a:t> </a:t>
            </a:r>
            <a:r>
              <a:rPr lang="en-US" dirty="0" err="1" smtClean="0"/>
              <a:t>e.d</a:t>
            </a:r>
            <a:r>
              <a:rPr lang="en-US" dirty="0" smtClean="0"/>
              <a:t>). Maryland Heights: MO, Saunders.</a:t>
            </a:r>
            <a:endParaRPr lang="en-US" dirty="0"/>
          </a:p>
          <a:p>
            <a:pPr indent="-457200">
              <a:lnSpc>
                <a:spcPct val="220000"/>
              </a:lnSpc>
              <a:spcBef>
                <a:spcPts val="0"/>
              </a:spcBef>
            </a:pPr>
            <a:r>
              <a:rPr lang="en-US" dirty="0" err="1" smtClean="0"/>
              <a:t>Mastal</a:t>
            </a:r>
            <a:r>
              <a:rPr lang="en-US" dirty="0"/>
              <a:t>, </a:t>
            </a:r>
            <a:r>
              <a:rPr lang="en-US" dirty="0" smtClean="0"/>
              <a:t>M., </a:t>
            </a:r>
            <a:r>
              <a:rPr lang="en-US" dirty="0"/>
              <a:t>&amp; Hammond, H. (1980</a:t>
            </a:r>
            <a:r>
              <a:rPr lang="en-US" dirty="0" smtClean="0"/>
              <a:t>). </a:t>
            </a:r>
            <a:r>
              <a:rPr lang="en-US" dirty="0"/>
              <a:t>Analysis of the </a:t>
            </a:r>
            <a:r>
              <a:rPr lang="en-US" dirty="0" smtClean="0"/>
              <a:t>Roy </a:t>
            </a:r>
            <a:r>
              <a:rPr lang="en-US" dirty="0"/>
              <a:t>adaptation model</a:t>
            </a:r>
            <a:r>
              <a:rPr lang="en-US" dirty="0" smtClean="0"/>
              <a:t>: A </a:t>
            </a:r>
            <a:r>
              <a:rPr lang="en-US" dirty="0"/>
              <a:t>contribution to  holistic nursing. </a:t>
            </a:r>
            <a:r>
              <a:rPr lang="en-US" i="1" dirty="0"/>
              <a:t>Advances in Nursing Science</a:t>
            </a:r>
            <a:r>
              <a:rPr lang="en-US" dirty="0" smtClean="0"/>
              <a:t>,</a:t>
            </a:r>
            <a:r>
              <a:rPr lang="en-US" dirty="0"/>
              <a:t> (2)4, </a:t>
            </a:r>
            <a:r>
              <a:rPr lang="en-US" dirty="0" smtClean="0"/>
              <a:t>71-82.</a:t>
            </a:r>
          </a:p>
          <a:p>
            <a:pPr indent="-457200">
              <a:lnSpc>
                <a:spcPct val="220000"/>
              </a:lnSpc>
              <a:spcBef>
                <a:spcPts val="0"/>
              </a:spcBef>
            </a:pPr>
            <a:r>
              <a:rPr lang="en-US" dirty="0" smtClean="0"/>
              <a:t>Nursing </a:t>
            </a:r>
            <a:r>
              <a:rPr lang="en-US" dirty="0"/>
              <a:t>theories: </a:t>
            </a:r>
            <a:r>
              <a:rPr lang="en-US" dirty="0" smtClean="0"/>
              <a:t>A </a:t>
            </a:r>
            <a:r>
              <a:rPr lang="en-US" dirty="0"/>
              <a:t>companion to nursing theories and </a:t>
            </a:r>
            <a:r>
              <a:rPr lang="en-US" dirty="0" smtClean="0"/>
              <a:t>models. </a:t>
            </a:r>
            <a:r>
              <a:rPr lang="en-US" dirty="0"/>
              <a:t>(2012). Application of Roy’s adaptation model (RAM). Retrieved from </a:t>
            </a:r>
            <a:r>
              <a:rPr lang="en-US" dirty="0">
                <a:gradFill>
                  <a:gsLst>
                    <a:gs pos="0">
                      <a:schemeClr val="accent4">
                        <a:lumMod val="75000"/>
                      </a:schemeClr>
                    </a:gs>
                    <a:gs pos="50000">
                      <a:schemeClr val="accent1">
                        <a:tint val="44500"/>
                        <a:satMod val="160000"/>
                      </a:schemeClr>
                    </a:gs>
                    <a:gs pos="100000">
                      <a:schemeClr val="accent1">
                        <a:tint val="23500"/>
                        <a:satMod val="160000"/>
                      </a:schemeClr>
                    </a:gs>
                  </a:gsLst>
                  <a:lin ang="5400000" scaled="0"/>
                </a:gradFill>
                <a:hlinkClick r:id="rId3"/>
              </a:rPr>
              <a:t>http://currentnursing.com/nursing_theory/application_Roy's_adaptation_model.html</a:t>
            </a:r>
            <a:endParaRPr lang="en-US" dirty="0">
              <a:gradFill>
                <a:gsLst>
                  <a:gs pos="0">
                    <a:schemeClr val="accent4">
                      <a:lumMod val="75000"/>
                    </a:schemeClr>
                  </a:gs>
                  <a:gs pos="50000">
                    <a:schemeClr val="accent1">
                      <a:tint val="44500"/>
                      <a:satMod val="160000"/>
                    </a:schemeClr>
                  </a:gs>
                  <a:gs pos="100000">
                    <a:schemeClr val="accent1">
                      <a:tint val="23500"/>
                      <a:satMod val="160000"/>
                    </a:schemeClr>
                  </a:gs>
                </a:gsLst>
                <a:lin ang="5400000" scaled="0"/>
              </a:gradFill>
            </a:endParaRPr>
          </a:p>
          <a:p>
            <a:r>
              <a:rPr lang="en-US" dirty="0" smtClean="0"/>
              <a:t> </a:t>
            </a:r>
            <a:endParaRPr lang="en-US" dirty="0"/>
          </a:p>
        </p:txBody>
      </p:sp>
    </p:spTree>
    <p:extLst>
      <p:ext uri="{BB962C8B-B14F-4D97-AF65-F5344CB8AC3E}">
        <p14:creationId xmlns:p14="http://schemas.microsoft.com/office/powerpoint/2010/main" val="3980457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endParaRPr lang="en-US" dirty="0" smtClean="0"/>
          </a:p>
          <a:p>
            <a:pPr indent="-457200">
              <a:lnSpc>
                <a:spcPct val="220000"/>
              </a:lnSpc>
              <a:spcBef>
                <a:spcPts val="0"/>
              </a:spcBef>
            </a:pPr>
            <a:r>
              <a:rPr lang="en-US" dirty="0" smtClean="0"/>
              <a:t>St. Rosemary Education Institution</a:t>
            </a:r>
            <a:r>
              <a:rPr lang="en-US" dirty="0" smtClean="0"/>
              <a:t>. (2012). </a:t>
            </a:r>
            <a:r>
              <a:rPr lang="en-US" dirty="0" smtClean="0"/>
              <a:t>“The Roy Adaptation Model, Environment/Society, Nursing</a:t>
            </a:r>
            <a:r>
              <a:rPr lang="en-US" dirty="0" smtClean="0"/>
              <a:t>.” Retrieved </a:t>
            </a:r>
            <a:r>
              <a:rPr lang="en-US" dirty="0" smtClean="0"/>
              <a:t>on Friday October </a:t>
            </a:r>
            <a:r>
              <a:rPr lang="en-US" dirty="0" smtClean="0"/>
              <a:t>2012 from </a:t>
            </a:r>
            <a:r>
              <a:rPr lang="en-US" dirty="0" smtClean="0">
                <a:hlinkClick r:id="rId2"/>
              </a:rPr>
              <a:t>http://schoolworkhelper.net/the-roy-adaptation-model-health-environmentsociety-nursing</a:t>
            </a:r>
            <a:r>
              <a:rPr lang="en-US" dirty="0" smtClean="0">
                <a:hlinkClick r:id="rId2"/>
              </a:rPr>
              <a:t>/</a:t>
            </a:r>
            <a:endParaRPr lang="en-US" dirty="0" smtClean="0"/>
          </a:p>
          <a:p>
            <a:pPr indent="-457200">
              <a:lnSpc>
                <a:spcPct val="220000"/>
              </a:lnSpc>
              <a:spcBef>
                <a:spcPts val="0"/>
              </a:spcBef>
            </a:pPr>
            <a:r>
              <a:rPr lang="en-US" dirty="0" err="1" smtClean="0"/>
              <a:t>Weiland</a:t>
            </a:r>
            <a:r>
              <a:rPr lang="en-US" dirty="0" smtClean="0"/>
              <a:t>, S</a:t>
            </a:r>
            <a:r>
              <a:rPr lang="en-US" dirty="0" smtClean="0"/>
              <a:t>. A</a:t>
            </a:r>
            <a:r>
              <a:rPr lang="en-US" dirty="0" smtClean="0"/>
              <a:t>. (2010</a:t>
            </a:r>
            <a:r>
              <a:rPr lang="en-US" dirty="0" smtClean="0"/>
              <a:t>). </a:t>
            </a:r>
            <a:r>
              <a:rPr lang="en-US" dirty="0" smtClean="0"/>
              <a:t>Integrating spirituality in critical care: An APN perspective using Roy’s adaptation model. </a:t>
            </a:r>
            <a:r>
              <a:rPr lang="en-US" i="1" dirty="0" smtClean="0"/>
              <a:t>Critical Care Nursing, 33</a:t>
            </a:r>
            <a:r>
              <a:rPr lang="en-US" dirty="0" smtClean="0"/>
              <a:t>(30), </a:t>
            </a:r>
            <a:r>
              <a:rPr lang="en-US" dirty="0" smtClean="0"/>
              <a:t>p282-291.</a:t>
            </a:r>
            <a:endParaRPr lang="en-US" dirty="0" smtClean="0"/>
          </a:p>
          <a:p>
            <a:pPr indent="-457200">
              <a:lnSpc>
                <a:spcPct val="220000"/>
              </a:lnSpc>
              <a:spcBef>
                <a:spcPts val="0"/>
              </a:spcBef>
            </a:pPr>
            <a:r>
              <a:rPr lang="en-US" dirty="0" smtClean="0"/>
              <a:t>Weiss</a:t>
            </a:r>
            <a:r>
              <a:rPr lang="en-US" dirty="0"/>
              <a:t>, M. E., Hastings, W. J., Holly, D. C., et al. (1994). Using </a:t>
            </a:r>
            <a:r>
              <a:rPr lang="en-US" dirty="0"/>
              <a:t>R</a:t>
            </a:r>
            <a:r>
              <a:rPr lang="en-US" dirty="0" smtClean="0"/>
              <a:t>oy </a:t>
            </a:r>
            <a:r>
              <a:rPr lang="en-US" dirty="0"/>
              <a:t>A</a:t>
            </a:r>
            <a:r>
              <a:rPr lang="en-US" dirty="0" smtClean="0"/>
              <a:t>daptation </a:t>
            </a:r>
            <a:r>
              <a:rPr lang="en-US" dirty="0"/>
              <a:t>M</a:t>
            </a:r>
            <a:r>
              <a:rPr lang="en-US" dirty="0" smtClean="0"/>
              <a:t>odel </a:t>
            </a:r>
            <a:r>
              <a:rPr lang="en-US" dirty="0"/>
              <a:t>in </a:t>
            </a:r>
            <a:r>
              <a:rPr lang="en-US" dirty="0" smtClean="0"/>
              <a:t>practice: Nurses </a:t>
            </a:r>
            <a:r>
              <a:rPr lang="en-US" dirty="0"/>
              <a:t>perspectives. </a:t>
            </a:r>
            <a:r>
              <a:rPr lang="en-US" i="1" dirty="0"/>
              <a:t>Nursing Science </a:t>
            </a:r>
            <a:r>
              <a:rPr lang="en-US" i="1" dirty="0" smtClean="0"/>
              <a:t>Quarterly(7</a:t>
            </a:r>
            <a:r>
              <a:rPr lang="en-US" dirty="0" smtClean="0"/>
              <a:t>), p.</a:t>
            </a:r>
            <a:r>
              <a:rPr lang="en-US" dirty="0"/>
              <a:t> </a:t>
            </a:r>
            <a:r>
              <a:rPr lang="en-US" dirty="0" smtClean="0"/>
              <a:t>80-86</a:t>
            </a:r>
            <a:r>
              <a:rPr lang="en-US" dirty="0"/>
              <a:t>. </a:t>
            </a:r>
            <a:r>
              <a:rPr lang="en-US" dirty="0" err="1"/>
              <a:t>doi</a:t>
            </a:r>
            <a:r>
              <a:rPr lang="en-US" dirty="0"/>
              <a:t>: 10.1177/089431849400700208</a:t>
            </a:r>
          </a:p>
          <a:p>
            <a:pPr indent="-457200">
              <a:lnSpc>
                <a:spcPct val="220000"/>
              </a:lnSpc>
              <a:spcBef>
                <a:spcPts val="0"/>
              </a:spcBef>
            </a:pPr>
            <a:endParaRPr lang="en-US" dirty="0"/>
          </a:p>
        </p:txBody>
      </p:sp>
    </p:spTree>
    <p:extLst>
      <p:ext uri="{BB962C8B-B14F-4D97-AF65-F5344CB8AC3E}">
        <p14:creationId xmlns:p14="http://schemas.microsoft.com/office/powerpoint/2010/main" val="1321352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You are working in a sub acute rehab facility caring for a 75 year old male who is post stroke with left side hemiplegia. The patient is reportedly “upset” and it has been documented that he frequently yells at the staff while they are assisting him with his ADL’s. The </a:t>
            </a:r>
            <a:r>
              <a:rPr lang="en-US" dirty="0" smtClean="0"/>
              <a:t>patient’s </a:t>
            </a:r>
            <a:r>
              <a:rPr lang="en-US" dirty="0" smtClean="0"/>
              <a:t>spouse is at bedside during the day and leaves for home after supper to shower and rest. On this particular day the patient is observed yelling at his spouse and caregivers saying “just leave me alone, you don’t know what you’re doing.” The </a:t>
            </a:r>
            <a:r>
              <a:rPr lang="en-US" dirty="0" smtClean="0"/>
              <a:t>patient’s </a:t>
            </a:r>
            <a:r>
              <a:rPr lang="en-US" dirty="0" smtClean="0"/>
              <a:t>wife is now tearful and leaves for home. </a:t>
            </a:r>
          </a:p>
          <a:p>
            <a:r>
              <a:rPr lang="en-US" dirty="0" smtClean="0"/>
              <a:t>As the </a:t>
            </a:r>
            <a:r>
              <a:rPr lang="en-US" dirty="0" smtClean="0"/>
              <a:t>patient’s </a:t>
            </a:r>
            <a:r>
              <a:rPr lang="en-US" dirty="0" smtClean="0"/>
              <a:t>nurse, how would you use Roy’s Adaptation Model to care for this patient and his family?</a:t>
            </a:r>
            <a:endParaRPr lang="en-US" dirty="0"/>
          </a:p>
        </p:txBody>
      </p:sp>
    </p:spTree>
    <p:extLst>
      <p:ext uri="{BB962C8B-B14F-4D97-AF65-F5344CB8AC3E}">
        <p14:creationId xmlns:p14="http://schemas.microsoft.com/office/powerpoint/2010/main" val="3494089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Model</a:t>
            </a:r>
            <a:endParaRPr lang="en-US" dirty="0"/>
          </a:p>
        </p:txBody>
      </p:sp>
      <p:sp>
        <p:nvSpPr>
          <p:cNvPr id="3" name="Content Placeholder 2"/>
          <p:cNvSpPr>
            <a:spLocks noGrp="1"/>
          </p:cNvSpPr>
          <p:nvPr>
            <p:ph idx="1"/>
          </p:nvPr>
        </p:nvSpPr>
        <p:spPr/>
        <p:txBody>
          <a:bodyPr/>
          <a:lstStyle/>
          <a:p>
            <a:r>
              <a:rPr lang="en-US" dirty="0" smtClean="0"/>
              <a:t>In 1970 while developing curriculum for nursing students Sister </a:t>
            </a:r>
            <a:r>
              <a:rPr lang="en-US" dirty="0" err="1" smtClean="0"/>
              <a:t>Callista</a:t>
            </a:r>
            <a:r>
              <a:rPr lang="en-US" dirty="0" smtClean="0"/>
              <a:t> Roy presented a conceptual framework of her model.  In 1976 the first edition of, “</a:t>
            </a:r>
            <a:r>
              <a:rPr lang="en-US" i="1" dirty="0" smtClean="0"/>
              <a:t>Introduction to Nursing</a:t>
            </a:r>
            <a:r>
              <a:rPr lang="en-US" dirty="0" smtClean="0"/>
              <a:t>: </a:t>
            </a:r>
            <a:r>
              <a:rPr lang="en-US" i="1" dirty="0" smtClean="0"/>
              <a:t>An Adaptation Model</a:t>
            </a:r>
            <a:r>
              <a:rPr lang="en-US" dirty="0" smtClean="0"/>
              <a:t>” appeared and was  followed by a second edition in 1984.  She once again updated her writing in 1999 (Chitty &amp; Black, 2011, p. 313).   </a:t>
            </a:r>
            <a:endParaRPr lang="en-US" dirty="0"/>
          </a:p>
        </p:txBody>
      </p:sp>
    </p:spTree>
    <p:extLst>
      <p:ext uri="{BB962C8B-B14F-4D97-AF65-F5344CB8AC3E}">
        <p14:creationId xmlns:p14="http://schemas.microsoft.com/office/powerpoint/2010/main" val="3847940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Concepts of Roy’s Adaptation Model</a:t>
            </a:r>
            <a:endParaRPr lang="en-US" dirty="0"/>
          </a:p>
        </p:txBody>
      </p:sp>
      <p:sp>
        <p:nvSpPr>
          <p:cNvPr id="3" name="Content Placeholder 2"/>
          <p:cNvSpPr>
            <a:spLocks noGrp="1"/>
          </p:cNvSpPr>
          <p:nvPr>
            <p:ph idx="1"/>
          </p:nvPr>
        </p:nvSpPr>
        <p:spPr/>
        <p:txBody>
          <a:bodyPr>
            <a:normAutofit/>
          </a:bodyPr>
          <a:lstStyle/>
          <a:p>
            <a:endParaRPr lang="en-US" dirty="0" smtClean="0"/>
          </a:p>
          <a:p>
            <a:pPr marL="457200" indent="0"/>
            <a:r>
              <a:rPr lang="en-US" dirty="0" smtClean="0"/>
              <a:t>1. The person is viewed as a holistic system.</a:t>
            </a:r>
          </a:p>
          <a:p>
            <a:pPr marL="457200" indent="0"/>
            <a:r>
              <a:rPr lang="en-US" dirty="0" smtClean="0"/>
              <a:t>2. The internal and external stimuli of the environment affects a persons behavior.</a:t>
            </a:r>
          </a:p>
          <a:p>
            <a:pPr marL="457200" indent="0"/>
            <a:r>
              <a:rPr lang="en-US" dirty="0" smtClean="0"/>
              <a:t>3. Health and wellness are affected by a persons ability to adapt.</a:t>
            </a:r>
          </a:p>
          <a:p>
            <a:pPr marL="457200" indent="0"/>
            <a:r>
              <a:rPr lang="en-US" dirty="0" smtClean="0"/>
              <a:t>4. The nurse manipulates the environment to assist the person/patient to adapt.</a:t>
            </a:r>
          </a:p>
          <a:p>
            <a:pPr marL="457200" indent="0"/>
            <a:r>
              <a:rPr lang="en-US" dirty="0" smtClean="0"/>
              <a:t>(</a:t>
            </a:r>
            <a:r>
              <a:rPr lang="en-US" dirty="0" err="1" smtClean="0"/>
              <a:t>Weiland</a:t>
            </a:r>
            <a:r>
              <a:rPr lang="en-US" dirty="0" smtClean="0"/>
              <a:t>, 2010, p. 282)        </a:t>
            </a:r>
            <a:endParaRPr lang="en-US" dirty="0"/>
          </a:p>
        </p:txBody>
      </p:sp>
    </p:spTree>
    <p:extLst>
      <p:ext uri="{BB962C8B-B14F-4D97-AF65-F5344CB8AC3E}">
        <p14:creationId xmlns:p14="http://schemas.microsoft.com/office/powerpoint/2010/main" val="2505147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Roy’s Modes of Adaptation</a:t>
            </a:r>
            <a:endParaRPr lang="en-US" dirty="0"/>
          </a:p>
        </p:txBody>
      </p:sp>
      <p:sp>
        <p:nvSpPr>
          <p:cNvPr id="3" name="Content Placeholder 2"/>
          <p:cNvSpPr>
            <a:spLocks noGrp="1"/>
          </p:cNvSpPr>
          <p:nvPr>
            <p:ph idx="1"/>
          </p:nvPr>
        </p:nvSpPr>
        <p:spPr/>
        <p:txBody>
          <a:bodyPr>
            <a:normAutofit fontScale="92500"/>
          </a:bodyPr>
          <a:lstStyle/>
          <a:p>
            <a:r>
              <a:rPr lang="en-US" dirty="0" smtClean="0"/>
              <a:t>Humans are:</a:t>
            </a:r>
          </a:p>
          <a:p>
            <a:r>
              <a:rPr lang="en-US" dirty="0" smtClean="0"/>
              <a:t>Physiological- requiring maintenance of basic human needs.   </a:t>
            </a:r>
          </a:p>
          <a:p>
            <a:r>
              <a:rPr lang="en-US" dirty="0" smtClean="0"/>
              <a:t>Self-conceptual-requiring maintenance of the mind.</a:t>
            </a:r>
          </a:p>
          <a:p>
            <a:r>
              <a:rPr lang="en-US" dirty="0" smtClean="0"/>
              <a:t>Self-functional- adapting to changes, personal roles and maintaining self perception. </a:t>
            </a:r>
          </a:p>
          <a:p>
            <a:r>
              <a:rPr lang="en-US" dirty="0" smtClean="0"/>
              <a:t>Interdependent- relationship with others, finding a balance of independence and interdependence.    </a:t>
            </a:r>
          </a:p>
          <a:p>
            <a:r>
              <a:rPr lang="en-US" dirty="0" smtClean="0"/>
              <a:t>(Nursing Theory, 2011)</a:t>
            </a:r>
          </a:p>
          <a:p>
            <a:endParaRPr lang="en-US" dirty="0"/>
          </a:p>
        </p:txBody>
      </p:sp>
    </p:spTree>
    <p:extLst>
      <p:ext uri="{BB962C8B-B14F-4D97-AF65-F5344CB8AC3E}">
        <p14:creationId xmlns:p14="http://schemas.microsoft.com/office/powerpoint/2010/main" val="259045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Assumptions</a:t>
            </a:r>
            <a:endParaRPr lang="en-US" dirty="0"/>
          </a:p>
        </p:txBody>
      </p:sp>
      <p:sp>
        <p:nvSpPr>
          <p:cNvPr id="3" name="Content Placeholder 2"/>
          <p:cNvSpPr>
            <a:spLocks noGrp="1"/>
          </p:cNvSpPr>
          <p:nvPr>
            <p:ph idx="1"/>
          </p:nvPr>
        </p:nvSpPr>
        <p:spPr/>
        <p:txBody>
          <a:bodyPr/>
          <a:lstStyle/>
          <a:p>
            <a:r>
              <a:rPr lang="en-US" dirty="0" smtClean="0"/>
              <a:t>Humans are bio-psycho-social beings.</a:t>
            </a:r>
          </a:p>
          <a:p>
            <a:r>
              <a:rPr lang="en-US" dirty="0" smtClean="0"/>
              <a:t>Humans live in a ever changing environment.</a:t>
            </a:r>
          </a:p>
          <a:p>
            <a:r>
              <a:rPr lang="en-US" dirty="0" smtClean="0"/>
              <a:t>Humans must cope with the changing environment.</a:t>
            </a:r>
          </a:p>
          <a:p>
            <a:r>
              <a:rPr lang="en-US" dirty="0" smtClean="0"/>
              <a:t>Health and illness are inevitable.</a:t>
            </a:r>
          </a:p>
          <a:p>
            <a:r>
              <a:rPr lang="en-US" dirty="0" smtClean="0"/>
              <a:t>Humans must adapt positively to the environment.</a:t>
            </a:r>
          </a:p>
          <a:p>
            <a:r>
              <a:rPr lang="en-US" dirty="0" smtClean="0"/>
              <a:t>(Nursing Theory, 2011)   </a:t>
            </a:r>
            <a:endParaRPr lang="en-US" dirty="0"/>
          </a:p>
        </p:txBody>
      </p:sp>
    </p:spTree>
    <p:extLst>
      <p:ext uri="{BB962C8B-B14F-4D97-AF65-F5344CB8AC3E}">
        <p14:creationId xmlns:p14="http://schemas.microsoft.com/office/powerpoint/2010/main" val="4087646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and Concepts</a:t>
            </a:r>
            <a:endParaRPr lang="en-US" dirty="0"/>
          </a:p>
        </p:txBody>
      </p:sp>
      <p:sp>
        <p:nvSpPr>
          <p:cNvPr id="3" name="Content Placeholder 2"/>
          <p:cNvSpPr>
            <a:spLocks noGrp="1"/>
          </p:cNvSpPr>
          <p:nvPr>
            <p:ph idx="1"/>
          </p:nvPr>
        </p:nvSpPr>
        <p:spPr/>
        <p:txBody>
          <a:bodyPr>
            <a:normAutofit lnSpcReduction="10000"/>
          </a:bodyPr>
          <a:lstStyle/>
          <a:p>
            <a:r>
              <a:rPr lang="en-US" dirty="0" smtClean="0"/>
              <a:t>Environment Concept</a:t>
            </a:r>
          </a:p>
          <a:p>
            <a:pPr lvl="1"/>
            <a:r>
              <a:rPr lang="en-US" dirty="0" smtClean="0"/>
              <a:t>Refers to all internal and external conditions, circumstances and influences affecting the person and his or her development and behavior.</a:t>
            </a:r>
          </a:p>
          <a:p>
            <a:pPr lvl="1"/>
            <a:r>
              <a:rPr lang="en-US" dirty="0" smtClean="0"/>
              <a:t>According to this model, when one is subjected to stress their coping mechanisms are ineffective in processing the adaption of environmental stimuli.</a:t>
            </a:r>
          </a:p>
          <a:p>
            <a:pPr lvl="1"/>
            <a:r>
              <a:rPr lang="en-US" dirty="0" smtClean="0"/>
              <a:t>Stimuli can be focal (immediately confronts the adaptive system), contextual (where the environmental factor has caused a certain situation), or residual (environmental factors cannot be defined)(</a:t>
            </a:r>
            <a:r>
              <a:rPr lang="en-US" dirty="0" err="1" smtClean="0"/>
              <a:t>Mastal</a:t>
            </a:r>
            <a:r>
              <a:rPr lang="en-US" dirty="0" smtClean="0"/>
              <a:t>, 1980). </a:t>
            </a:r>
          </a:p>
          <a:p>
            <a:pPr lvl="1"/>
            <a:endParaRPr lang="en-US" dirty="0"/>
          </a:p>
        </p:txBody>
      </p:sp>
    </p:spTree>
    <p:extLst>
      <p:ext uri="{BB962C8B-B14F-4D97-AF65-F5344CB8AC3E}">
        <p14:creationId xmlns:p14="http://schemas.microsoft.com/office/powerpoint/2010/main" val="15254837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and Concepts Cont.</a:t>
            </a:r>
            <a:endParaRPr lang="en-US" dirty="0"/>
          </a:p>
        </p:txBody>
      </p:sp>
      <p:sp>
        <p:nvSpPr>
          <p:cNvPr id="3" name="Content Placeholder 2"/>
          <p:cNvSpPr>
            <a:spLocks noGrp="1"/>
          </p:cNvSpPr>
          <p:nvPr>
            <p:ph idx="1"/>
          </p:nvPr>
        </p:nvSpPr>
        <p:spPr/>
        <p:txBody>
          <a:bodyPr/>
          <a:lstStyle/>
          <a:p>
            <a:r>
              <a:rPr lang="en-US" dirty="0" smtClean="0"/>
              <a:t>Health Concept</a:t>
            </a:r>
          </a:p>
          <a:p>
            <a:pPr lvl="1"/>
            <a:r>
              <a:rPr lang="en-US" dirty="0" smtClean="0"/>
              <a:t>Process of becoming an integrated and whole person and a process of being.</a:t>
            </a:r>
          </a:p>
          <a:p>
            <a:pPr lvl="1"/>
            <a:r>
              <a:rPr lang="en-US" dirty="0" smtClean="0"/>
              <a:t>There is a distinct difference between the model and medicine.  Medicine is treatment of the disease while the adaptation covers the wider issues growth, adaptation, and survival. </a:t>
            </a:r>
          </a:p>
          <a:p>
            <a:pPr lvl="1"/>
            <a:endParaRPr lang="en-US" dirty="0" smtClean="0"/>
          </a:p>
          <a:p>
            <a:endParaRPr lang="en-US" dirty="0"/>
          </a:p>
        </p:txBody>
      </p:sp>
    </p:spTree>
    <p:extLst>
      <p:ext uri="{BB962C8B-B14F-4D97-AF65-F5344CB8AC3E}">
        <p14:creationId xmlns:p14="http://schemas.microsoft.com/office/powerpoint/2010/main" val="3566531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Info and Concept Cont.</a:t>
            </a:r>
            <a:endParaRPr lang="en-US" dirty="0"/>
          </a:p>
        </p:txBody>
      </p:sp>
      <p:sp>
        <p:nvSpPr>
          <p:cNvPr id="3" name="Content Placeholder 2"/>
          <p:cNvSpPr>
            <a:spLocks noGrp="1"/>
          </p:cNvSpPr>
          <p:nvPr>
            <p:ph idx="1"/>
          </p:nvPr>
        </p:nvSpPr>
        <p:spPr/>
        <p:txBody>
          <a:bodyPr/>
          <a:lstStyle/>
          <a:p>
            <a:r>
              <a:rPr lang="en-US" dirty="0" smtClean="0"/>
              <a:t>Nursing</a:t>
            </a:r>
          </a:p>
          <a:p>
            <a:pPr lvl="1"/>
            <a:r>
              <a:rPr lang="en-US" dirty="0" smtClean="0"/>
              <a:t>Involves the promotion of adaptation concepts during health and illness from ineffective or inadequate response to increase health and wellness.</a:t>
            </a:r>
          </a:p>
          <a:p>
            <a:pPr lvl="1"/>
            <a:r>
              <a:rPr lang="en-US" dirty="0"/>
              <a:t>F</a:t>
            </a:r>
            <a:r>
              <a:rPr lang="en-US" dirty="0" smtClean="0"/>
              <a:t>ocuses on the person and medicine focuses on  biological systems and the patient’s disease.</a:t>
            </a:r>
          </a:p>
          <a:p>
            <a:pPr lvl="1"/>
            <a:r>
              <a:rPr lang="en-US" dirty="0" smtClean="0"/>
              <a:t>Uses four modes: physiological, self-concept, role function and inter-dependence.</a:t>
            </a:r>
          </a:p>
          <a:p>
            <a:pPr lvl="1"/>
            <a:r>
              <a:rPr lang="en-US" sz="2600" dirty="0">
                <a:solidFill>
                  <a:prstClr val="white"/>
                </a:solidFill>
              </a:rPr>
              <a:t>(</a:t>
            </a:r>
            <a:r>
              <a:rPr lang="en-US" sz="2600" dirty="0" smtClean="0">
                <a:solidFill>
                  <a:prstClr val="white"/>
                </a:solidFill>
              </a:rPr>
              <a:t>St</a:t>
            </a:r>
            <a:r>
              <a:rPr lang="en-US" sz="2600" dirty="0">
                <a:solidFill>
                  <a:prstClr val="white"/>
                </a:solidFill>
              </a:rPr>
              <a:t>. Rosemary Education </a:t>
            </a:r>
            <a:r>
              <a:rPr lang="en-US" sz="2600" dirty="0" smtClean="0">
                <a:solidFill>
                  <a:prstClr val="white"/>
                </a:solidFill>
              </a:rPr>
              <a:t>Institution, 2012)</a:t>
            </a:r>
            <a:endParaRPr lang="en-US" dirty="0"/>
          </a:p>
        </p:txBody>
      </p:sp>
    </p:spTree>
    <p:extLst>
      <p:ext uri="{BB962C8B-B14F-4D97-AF65-F5344CB8AC3E}">
        <p14:creationId xmlns:p14="http://schemas.microsoft.com/office/powerpoint/2010/main" val="13945183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 and Concepts cont.</a:t>
            </a:r>
            <a:endParaRPr lang="en-US" dirty="0"/>
          </a:p>
        </p:txBody>
      </p:sp>
      <p:sp>
        <p:nvSpPr>
          <p:cNvPr id="3" name="Content Placeholder 2"/>
          <p:cNvSpPr>
            <a:spLocks noGrp="1"/>
          </p:cNvSpPr>
          <p:nvPr>
            <p:ph idx="1"/>
          </p:nvPr>
        </p:nvSpPr>
        <p:spPr/>
        <p:txBody>
          <a:bodyPr/>
          <a:lstStyle/>
          <a:p>
            <a:r>
              <a:rPr lang="en-US" dirty="0" smtClean="0"/>
              <a:t>Person and Relating persons</a:t>
            </a:r>
          </a:p>
          <a:p>
            <a:pPr lvl="1"/>
            <a:r>
              <a:rPr lang="en-US" dirty="0" smtClean="0"/>
              <a:t>A system that adapts to its environment.</a:t>
            </a:r>
          </a:p>
          <a:p>
            <a:pPr lvl="1"/>
            <a:r>
              <a:rPr lang="en-US" dirty="0" smtClean="0"/>
              <a:t>Three modes in the adaptation:</a:t>
            </a:r>
          </a:p>
          <a:p>
            <a:pPr lvl="2"/>
            <a:r>
              <a:rPr lang="en-US" dirty="0" smtClean="0"/>
              <a:t>Self-concept-- need for psychic integrity and perception of worth.</a:t>
            </a:r>
          </a:p>
          <a:p>
            <a:pPr lvl="2"/>
            <a:r>
              <a:rPr lang="en-US" dirty="0" smtClean="0"/>
              <a:t>Role function-- need for social integrity and interaction with others.</a:t>
            </a:r>
          </a:p>
          <a:p>
            <a:pPr lvl="2"/>
            <a:r>
              <a:rPr lang="en-US" dirty="0" smtClean="0"/>
              <a:t>Physiological mode-- relates to the way individuals play their functions in accordance with their positions.</a:t>
            </a:r>
          </a:p>
          <a:p>
            <a:pPr lvl="1"/>
            <a:r>
              <a:rPr lang="en-US" dirty="0" smtClean="0"/>
              <a:t>(</a:t>
            </a:r>
            <a:r>
              <a:rPr lang="en-US" dirty="0" err="1" smtClean="0"/>
              <a:t>Mastal</a:t>
            </a:r>
            <a:r>
              <a:rPr lang="en-US" dirty="0" smtClean="0"/>
              <a:t> &amp; Hammond, 1980)</a:t>
            </a:r>
            <a:endParaRPr lang="en-US" dirty="0"/>
          </a:p>
        </p:txBody>
      </p:sp>
    </p:spTree>
    <p:extLst>
      <p:ext uri="{BB962C8B-B14F-4D97-AF65-F5344CB8AC3E}">
        <p14:creationId xmlns:p14="http://schemas.microsoft.com/office/powerpoint/2010/main" val="961494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857</TotalTime>
  <Words>1061</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Sister Callista Roy’s Adaptation Model</vt:lpstr>
      <vt:lpstr>History of Model</vt:lpstr>
      <vt:lpstr>Concepts of Roy’s Adaptation Model</vt:lpstr>
      <vt:lpstr>Roy’s Modes of Adaptation</vt:lpstr>
      <vt:lpstr>Assumptions</vt:lpstr>
      <vt:lpstr>Information and Concepts</vt:lpstr>
      <vt:lpstr>Info and Concepts Cont.</vt:lpstr>
      <vt:lpstr>Info and Concept Cont.</vt:lpstr>
      <vt:lpstr>Info and Concepts cont.</vt:lpstr>
      <vt:lpstr>Information &amp; Interference and Implications &amp; Consequences </vt:lpstr>
      <vt:lpstr>Evaluation/ What can we gather?</vt:lpstr>
      <vt:lpstr>PowerPoint Presentation</vt:lpstr>
      <vt:lpstr>References </vt:lpstr>
      <vt:lpstr>References</vt:lpstr>
      <vt:lpstr>Case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Sister Callista Roy’s Adaptation Model</dc:title>
  <dc:creator>Dr. Gurizzian</dc:creator>
  <cp:lastModifiedBy>Michelle</cp:lastModifiedBy>
  <cp:revision>50</cp:revision>
  <dcterms:created xsi:type="dcterms:W3CDTF">2012-10-09T20:26:28Z</dcterms:created>
  <dcterms:modified xsi:type="dcterms:W3CDTF">2013-09-18T19:04:48Z</dcterms:modified>
</cp:coreProperties>
</file>